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409" r:id="rId2"/>
    <p:sldId id="410" r:id="rId3"/>
    <p:sldId id="411" r:id="rId4"/>
    <p:sldId id="412" r:id="rId5"/>
    <p:sldId id="413" r:id="rId6"/>
    <p:sldId id="414" r:id="rId7"/>
    <p:sldId id="415" r:id="rId8"/>
    <p:sldId id="454" r:id="rId9"/>
    <p:sldId id="456" r:id="rId10"/>
    <p:sldId id="416" r:id="rId11"/>
    <p:sldId id="457" r:id="rId12"/>
  </p:sldIdLst>
  <p:sldSz cx="9144000" cy="5143500" type="screen16x9"/>
  <p:notesSz cx="68453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4001D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06" autoAdjust="0"/>
    <p:restoredTop sz="86867" autoAdjust="0"/>
  </p:normalViewPr>
  <p:slideViewPr>
    <p:cSldViewPr>
      <p:cViewPr varScale="1">
        <p:scale>
          <a:sx n="112" d="100"/>
          <a:sy n="112" d="100"/>
        </p:scale>
        <p:origin x="-11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2224" y="-112"/>
      </p:cViewPr>
      <p:guideLst>
        <p:guide orient="horz" pos="2959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8A029216-D615-3945-A1F3-D96FC886D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6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3" y="704850"/>
            <a:ext cx="626427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B9031F-EB71-7642-8F3C-6FDC1408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EBA51-E221-6F4B-9ECF-31AD9B977258}" type="slidenum">
              <a:rPr lang="en-US"/>
              <a:pPr/>
              <a:t>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9174B-7304-3A45-9ED1-3169AE6E584D}" type="slidenum">
              <a:rPr lang="en-US"/>
              <a:pPr/>
              <a:t>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51CC7-184B-FE41-B411-1713AAE7DA86}" type="slidenum">
              <a:rPr lang="en-US"/>
              <a:pPr/>
              <a:t>4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EE444-6282-C242-93C0-393321149F9D}" type="slidenum">
              <a:rPr lang="en-US"/>
              <a:pPr/>
              <a:t>5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DBBC272-86A8-B54C-AFFC-48DBE25965CF}" type="slidenum">
              <a:rPr lang="en-US" sz="1200">
                <a:solidFill>
                  <a:schemeClr val="tx1"/>
                </a:solidFill>
                <a:latin typeface="Times New Roman" charset="0"/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86BE477-4654-8746-8CBD-AE3C40EAA3DF}" type="slidenum">
              <a:rPr lang="en-US" sz="1200">
                <a:solidFill>
                  <a:schemeClr val="tx1"/>
                </a:solidFill>
                <a:latin typeface="Times New Roman" charset="0"/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11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10778"/>
            <a:ext cx="3890964" cy="1298972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76550"/>
            <a:ext cx="3886200" cy="16764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4705350"/>
            <a:ext cx="12192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4705350"/>
            <a:ext cx="19050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 descr="wordcloud2.jpg"/>
          <p:cNvPicPr>
            <a:picLocks noChangeAspect="1"/>
          </p:cNvPicPr>
          <p:nvPr userDrawn="1"/>
        </p:nvPicPr>
        <p:blipFill rotWithShape="1">
          <a:blip r:embed="rId2"/>
          <a:srcRect l="19740" t="8415" r="20308" b="8153"/>
          <a:stretch/>
        </p:blipFill>
        <p:spPr>
          <a:xfrm>
            <a:off x="781451" y="165818"/>
            <a:ext cx="2647549" cy="4768132"/>
          </a:xfrm>
          <a:prstGeom prst="rect">
            <a:avLst/>
          </a:prstGeom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4705350"/>
            <a:ext cx="765174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1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85750"/>
            <a:ext cx="2114550" cy="440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619125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57525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0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68580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70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68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17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468630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1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5372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3550"/>
            <a:ext cx="404018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6" y="125372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1733550"/>
            <a:ext cx="4041775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343150"/>
            <a:ext cx="3008313" cy="2251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1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467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52550"/>
            <a:ext cx="77724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91F816EA-24CC-2048-859A-C5EA9F275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4056" y="325348"/>
            <a:ext cx="868944" cy="8748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8750"/>
            <a:ext cx="1295400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A4001D"/>
                </a:solidFill>
                <a:latin typeface="+mn-lt"/>
              </a:rPr>
              <a:t>Dan Jurafsky</a:t>
            </a:r>
            <a:endParaRPr lang="en-US" sz="1100" dirty="0">
              <a:solidFill>
                <a:srgbClr val="A4001D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  <p:sldLayoutId id="2147483712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Minimum Edit Distance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286000"/>
            <a:ext cx="42672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Definition of Minimum Edit Distance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3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Min Edit Distance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For two </a:t>
            </a:r>
            <a:r>
              <a:rPr lang="en-US" sz="2800" dirty="0" smtClean="0"/>
              <a:t>strings</a:t>
            </a:r>
          </a:p>
          <a:p>
            <a:pPr lvl="1"/>
            <a:r>
              <a:rPr lang="en-US" sz="2400" dirty="0" smtClean="0"/>
              <a:t>X of length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Y of length </a:t>
            </a:r>
            <a:r>
              <a:rPr lang="en-US" sz="2400" i="1" dirty="0" smtClean="0"/>
              <a:t>m</a:t>
            </a:r>
            <a:endParaRPr lang="en-US" sz="2400" i="1" baseline="-25000" dirty="0"/>
          </a:p>
          <a:p>
            <a:r>
              <a:rPr lang="en-US" sz="2800" dirty="0" smtClean="0"/>
              <a:t>We define D</a:t>
            </a:r>
            <a:r>
              <a:rPr lang="en-US" sz="2800" dirty="0"/>
              <a:t>(</a:t>
            </a:r>
            <a:r>
              <a:rPr lang="en-US" sz="2800" i="1" dirty="0" err="1"/>
              <a:t>i,j</a:t>
            </a:r>
            <a:r>
              <a:rPr lang="en-US" sz="2800" dirty="0"/>
              <a:t>)</a:t>
            </a:r>
          </a:p>
          <a:p>
            <a:pPr lvl="1"/>
            <a:r>
              <a:rPr lang="en-US" sz="2400" dirty="0" smtClean="0"/>
              <a:t>the edit </a:t>
            </a:r>
            <a:r>
              <a:rPr lang="en-US" sz="2400" dirty="0"/>
              <a:t>distance </a:t>
            </a:r>
            <a:r>
              <a:rPr lang="en-US" sz="2400" dirty="0" smtClean="0"/>
              <a:t>between X[</a:t>
            </a:r>
            <a:r>
              <a:rPr lang="en-US" sz="2400" dirty="0"/>
              <a:t>1..</a:t>
            </a:r>
            <a:r>
              <a:rPr lang="en-US" sz="2400" i="1" dirty="0"/>
              <a:t>i</a:t>
            </a:r>
            <a:r>
              <a:rPr lang="en-US" sz="2400" dirty="0"/>
              <a:t>] and </a:t>
            </a:r>
            <a:r>
              <a:rPr lang="en-US" sz="2400" dirty="0" smtClean="0"/>
              <a:t>Y[</a:t>
            </a:r>
            <a:r>
              <a:rPr lang="en-US" sz="2400" dirty="0"/>
              <a:t>1..</a:t>
            </a:r>
            <a:r>
              <a:rPr lang="en-US" sz="2400" i="1" dirty="0"/>
              <a:t>j</a:t>
            </a:r>
            <a:r>
              <a:rPr lang="en-US" sz="2400" dirty="0" smtClean="0"/>
              <a:t>] </a:t>
            </a:r>
          </a:p>
          <a:p>
            <a:pPr lvl="2"/>
            <a:r>
              <a:rPr lang="en-US" sz="2200" dirty="0" smtClean="0"/>
              <a:t>i.e., the first </a:t>
            </a:r>
            <a:r>
              <a:rPr lang="en-US" sz="2200" i="1" dirty="0" err="1" smtClean="0"/>
              <a:t>i</a:t>
            </a:r>
            <a:r>
              <a:rPr lang="en-US" sz="2200" dirty="0" smtClean="0"/>
              <a:t> characters of X and the first </a:t>
            </a:r>
            <a:r>
              <a:rPr lang="en-US" sz="2200" i="1" dirty="0" smtClean="0"/>
              <a:t>j</a:t>
            </a:r>
            <a:r>
              <a:rPr lang="en-US" sz="2200" dirty="0" smtClean="0"/>
              <a:t> characters of Y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edit distance </a:t>
            </a:r>
            <a:r>
              <a:rPr lang="en-US" sz="2400" dirty="0" smtClean="0"/>
              <a:t>between X and Y is thus D</a:t>
            </a:r>
            <a:r>
              <a:rPr lang="en-US" sz="2400" dirty="0"/>
              <a:t>(</a:t>
            </a:r>
            <a:r>
              <a:rPr lang="en-US" sz="2400" i="1" dirty="0" err="1"/>
              <a:t>n,m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67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Minimum Edit Distance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286000"/>
            <a:ext cx="42672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Definition of Minimum Edit Distance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28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similar are two strings?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352550"/>
            <a:ext cx="3886200" cy="3429000"/>
          </a:xfrm>
        </p:spPr>
        <p:txBody>
          <a:bodyPr/>
          <a:lstStyle/>
          <a:p>
            <a:r>
              <a:rPr lang="en-US" dirty="0" smtClean="0"/>
              <a:t>Spell correction</a:t>
            </a:r>
            <a:endParaRPr lang="en-US" dirty="0"/>
          </a:p>
          <a:p>
            <a:pPr lvl="1"/>
            <a:r>
              <a:rPr lang="en-US" dirty="0" smtClean="0"/>
              <a:t>The user typed “</a:t>
            </a:r>
            <a:r>
              <a:rPr lang="en-US" dirty="0" err="1" smtClean="0"/>
              <a:t>graffe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dirty="0"/>
              <a:t>W</a:t>
            </a:r>
            <a:r>
              <a:rPr lang="en-US" dirty="0" smtClean="0"/>
              <a:t>hich is closest? </a:t>
            </a:r>
          </a:p>
          <a:p>
            <a:pPr lvl="2">
              <a:lnSpc>
                <a:spcPct val="80000"/>
              </a:lnSpc>
            </a:pPr>
            <a:r>
              <a:rPr lang="en-US" dirty="0" err="1"/>
              <a:t>g</a:t>
            </a:r>
            <a:r>
              <a:rPr lang="en-US" dirty="0" err="1" smtClean="0"/>
              <a:t>raf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g</a:t>
            </a:r>
            <a:r>
              <a:rPr lang="en-US" dirty="0" smtClean="0"/>
              <a:t>raft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 smtClean="0"/>
              <a:t>grail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 smtClean="0"/>
              <a:t>giraffe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657600" y="1352550"/>
            <a:ext cx="5257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r>
              <a:rPr lang="en-US" dirty="0" smtClean="0"/>
              <a:t>Computational Biology</a:t>
            </a:r>
          </a:p>
          <a:p>
            <a:pPr lvl="1"/>
            <a:r>
              <a:rPr lang="en-US" dirty="0" smtClean="0"/>
              <a:t>Align two sequences of nucleotides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Resulting alignment: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424815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r>
              <a:rPr lang="en-US" sz="2000" dirty="0" smtClean="0"/>
              <a:t>Also for Machine Translation, Information Extraction, Speech Recognition</a:t>
            </a:r>
            <a:endParaRPr lang="en-US" sz="20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95800" y="2266950"/>
            <a:ext cx="4342338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AGGCTATCACCTGACCTCCAGGCCGATGCCC</a:t>
            </a:r>
          </a:p>
          <a:p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TAGCTATCACGACCGCGGTCGATTTGCCCGAC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341934" y="3311664"/>
            <a:ext cx="4802066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CT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CA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C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---</a:t>
            </a:r>
          </a:p>
          <a:p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TT</a:t>
            </a:r>
            <a:r>
              <a:rPr lang="en-US" sz="1600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sz="1600" dirty="0">
                <a:solidFill>
                  <a:srgbClr val="006699"/>
                </a:solidFill>
                <a:latin typeface="Courier New" charset="0"/>
              </a:rPr>
              <a:t>GAC</a:t>
            </a:r>
          </a:p>
        </p:txBody>
      </p:sp>
    </p:spTree>
    <p:extLst>
      <p:ext uri="{BB962C8B-B14F-4D97-AF65-F5344CB8AC3E}">
        <p14:creationId xmlns:p14="http://schemas.microsoft.com/office/powerpoint/2010/main" val="407746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 Distance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The minimum edit distance between two strings</a:t>
            </a:r>
          </a:p>
          <a:p>
            <a:r>
              <a:rPr lang="en-US"/>
              <a:t>Is the minimum number of editing operations</a:t>
            </a:r>
          </a:p>
          <a:p>
            <a:pPr lvl="1"/>
            <a:r>
              <a:rPr lang="en-US"/>
              <a:t>Insertion</a:t>
            </a:r>
          </a:p>
          <a:p>
            <a:pPr lvl="1"/>
            <a:r>
              <a:rPr lang="en-US"/>
              <a:t>Deletion</a:t>
            </a:r>
          </a:p>
          <a:p>
            <a:pPr lvl="1"/>
            <a:r>
              <a:rPr lang="en-US"/>
              <a:t>Substitution</a:t>
            </a:r>
          </a:p>
          <a:p>
            <a:r>
              <a:rPr lang="en-US"/>
              <a:t>Needed to transform one into the other</a:t>
            </a:r>
          </a:p>
        </p:txBody>
      </p:sp>
    </p:spTree>
    <p:extLst>
      <p:ext uri="{BB962C8B-B14F-4D97-AF65-F5344CB8AC3E}">
        <p14:creationId xmlns:p14="http://schemas.microsoft.com/office/powerpoint/2010/main" val="285343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Edit Distance</a:t>
            </a:r>
          </a:p>
        </p:txBody>
      </p:sp>
      <p:sp>
        <p:nvSpPr>
          <p:cNvPr id="75780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strings and their </a:t>
            </a:r>
            <a:r>
              <a:rPr lang="en-US" b="1" dirty="0" smtClean="0"/>
              <a:t>alignment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5" name="Picture 6" descr="align1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038350"/>
            <a:ext cx="5295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830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Edit Distance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3257550"/>
            <a:ext cx="7924800" cy="1885950"/>
          </a:xfrm>
        </p:spPr>
        <p:txBody>
          <a:bodyPr/>
          <a:lstStyle/>
          <a:p>
            <a:r>
              <a:rPr lang="en-US" dirty="0"/>
              <a:t>If each operation has cost of 1</a:t>
            </a:r>
          </a:p>
          <a:p>
            <a:pPr lvl="1"/>
            <a:r>
              <a:rPr lang="en-US" dirty="0"/>
              <a:t>Distance between these is 5</a:t>
            </a:r>
          </a:p>
          <a:p>
            <a:r>
              <a:rPr lang="en-US" dirty="0"/>
              <a:t>If substitutions cost 2 (</a:t>
            </a:r>
            <a:r>
              <a:rPr lang="en-US" dirty="0" err="1"/>
              <a:t>Levenshtein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Distance between them is 8</a:t>
            </a:r>
          </a:p>
        </p:txBody>
      </p:sp>
      <p:pic>
        <p:nvPicPr>
          <p:cNvPr id="5" name="Picture 4" descr="align2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200150"/>
            <a:ext cx="3644900" cy="203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909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in Computational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790950"/>
          </a:xfrm>
        </p:spPr>
        <p:txBody>
          <a:bodyPr/>
          <a:lstStyle/>
          <a:p>
            <a:r>
              <a:rPr lang="en-US" dirty="0" smtClean="0"/>
              <a:t>Given a sequence of bases</a:t>
            </a:r>
          </a:p>
          <a:p>
            <a:endParaRPr lang="en-US" dirty="0"/>
          </a:p>
          <a:p>
            <a:pPr marL="0" indent="0">
              <a:lnSpc>
                <a:spcPct val="140000"/>
              </a:lnSpc>
              <a:buNone/>
            </a:pPr>
            <a:endParaRPr lang="en-US" dirty="0"/>
          </a:p>
          <a:p>
            <a:r>
              <a:rPr lang="en-US" dirty="0" smtClean="0"/>
              <a:t>An alignment: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Given two sequences, align each letter to a letter or gap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3333750"/>
            <a:ext cx="7018418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CT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CA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C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---</a:t>
            </a:r>
          </a:p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GAC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00200" y="1962150"/>
            <a:ext cx="6094938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AGGCTATCACCTGACCTCCAGGCCGATGCCC</a:t>
            </a:r>
          </a:p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TAGCTATCACGACCGCGGTCGATTTGCCCGAC</a:t>
            </a:r>
          </a:p>
        </p:txBody>
      </p:sp>
    </p:spTree>
    <p:extLst>
      <p:ext uri="{BB962C8B-B14F-4D97-AF65-F5344CB8AC3E}">
        <p14:creationId xmlns:p14="http://schemas.microsoft.com/office/powerpoint/2010/main" val="91610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7150"/>
            <a:ext cx="7467600" cy="742950"/>
          </a:xfrm>
        </p:spPr>
        <p:txBody>
          <a:bodyPr/>
          <a:lstStyle/>
          <a:p>
            <a:r>
              <a:rPr lang="en-US" dirty="0"/>
              <a:t>Other uses of Edit Distance in </a:t>
            </a:r>
            <a:r>
              <a:rPr lang="en-US" dirty="0" smtClean="0"/>
              <a:t>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04950"/>
            <a:ext cx="8991600" cy="3429000"/>
          </a:xfrm>
        </p:spPr>
        <p:txBody>
          <a:bodyPr/>
          <a:lstStyle/>
          <a:p>
            <a:r>
              <a:rPr lang="en-US" dirty="0"/>
              <a:t>Evaluating Machine Translation and speech recognition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R </a:t>
            </a:r>
            <a:r>
              <a:rPr lang="en-US" sz="1800" dirty="0" smtClean="0">
                <a:latin typeface="Courier"/>
                <a:cs typeface="Courier"/>
              </a:rPr>
              <a:t>Spokesman confirms    senior government adviser was shot</a:t>
            </a:r>
          </a:p>
          <a:p>
            <a:pPr>
              <a:buNone/>
            </a:pPr>
            <a:r>
              <a:rPr lang="en-US" sz="1800" b="1" dirty="0" smtClean="0">
                <a:latin typeface="Courier"/>
                <a:cs typeface="Courier"/>
              </a:rPr>
              <a:t>H </a:t>
            </a:r>
            <a:r>
              <a:rPr lang="en-US" sz="1800" dirty="0" smtClean="0">
                <a:latin typeface="Courier"/>
                <a:cs typeface="Courier"/>
              </a:rPr>
              <a:t>Spokesman said    the senior            adviser was shot dead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        S      I              D                        I</a:t>
            </a:r>
          </a:p>
          <a:p>
            <a:r>
              <a:rPr lang="en-US" dirty="0" smtClean="0"/>
              <a:t>Named Entity </a:t>
            </a:r>
            <a:r>
              <a:rPr lang="en-US" dirty="0"/>
              <a:t>Extraction and </a:t>
            </a:r>
            <a:r>
              <a:rPr lang="en-US" dirty="0" smtClean="0"/>
              <a:t>Entity </a:t>
            </a:r>
            <a:r>
              <a:rPr lang="en-US" dirty="0" err="1" smtClean="0"/>
              <a:t>Coreference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IBM Inc</a:t>
            </a:r>
            <a:r>
              <a:rPr lang="en-US" dirty="0"/>
              <a:t>. announced today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IBM </a:t>
            </a:r>
            <a:r>
              <a:rPr lang="en-US" dirty="0"/>
              <a:t>profits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Stanford President John Hennessy </a:t>
            </a:r>
            <a:r>
              <a:rPr lang="en-US" dirty="0"/>
              <a:t>announced yesterday</a:t>
            </a:r>
          </a:p>
          <a:p>
            <a:pPr lvl="1"/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Stanford University President John Hennessy</a:t>
            </a:r>
          </a:p>
          <a:p>
            <a:pPr lvl="1"/>
            <a:endParaRPr lang="en-US" dirty="0"/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8157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find the Min Edit Distance?</a:t>
            </a:r>
            <a:endParaRPr lang="en-US" dirty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Searching for a path (sequence of edits) from the start string to the final string:</a:t>
            </a:r>
          </a:p>
          <a:p>
            <a:pPr lvl="1"/>
            <a:r>
              <a:rPr lang="en-US" b="1" dirty="0" smtClean="0"/>
              <a:t>Initial state</a:t>
            </a:r>
            <a:r>
              <a:rPr lang="en-US" dirty="0" smtClean="0"/>
              <a:t>: the word we’re transforming</a:t>
            </a:r>
          </a:p>
          <a:p>
            <a:pPr lvl="1"/>
            <a:r>
              <a:rPr lang="en-US" b="1" dirty="0" smtClean="0"/>
              <a:t>Operators</a:t>
            </a:r>
            <a:r>
              <a:rPr lang="en-US" dirty="0" smtClean="0"/>
              <a:t>: insert, delete, substitute</a:t>
            </a:r>
          </a:p>
          <a:p>
            <a:pPr lvl="1"/>
            <a:r>
              <a:rPr lang="en-US" b="1" dirty="0" smtClean="0"/>
              <a:t>Goal state</a:t>
            </a:r>
            <a:r>
              <a:rPr lang="en-US" dirty="0" smtClean="0"/>
              <a:t>:  the word we’re trying to get to</a:t>
            </a:r>
          </a:p>
          <a:p>
            <a:pPr lvl="1"/>
            <a:r>
              <a:rPr lang="en-US" b="1" dirty="0" smtClean="0"/>
              <a:t>Path cost</a:t>
            </a:r>
            <a:r>
              <a:rPr lang="en-US" dirty="0" smtClean="0"/>
              <a:t>: what we want to minimize: the number of edits</a:t>
            </a:r>
          </a:p>
          <a:p>
            <a:endParaRPr lang="en-US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9pPr>
          </a:lstStyle>
          <a:p>
            <a:fld id="{A3CF9962-03DC-2041-84E0-503C14DE85D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3" descr="inten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38550"/>
            <a:ext cx="5716386" cy="137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15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Minimum Edit as Search</a:t>
            </a:r>
            <a:endParaRPr lang="en-US" dirty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But the space of all edit sequences is huge!</a:t>
            </a:r>
          </a:p>
          <a:p>
            <a:pPr lvl="1"/>
            <a:r>
              <a:rPr lang="en-US" smtClean="0"/>
              <a:t>We can’t afford to navigate naïvely</a:t>
            </a:r>
          </a:p>
          <a:p>
            <a:pPr lvl="1"/>
            <a:r>
              <a:rPr lang="en-US" smtClean="0"/>
              <a:t>Lots of distinct paths wind up at the same state.</a:t>
            </a:r>
          </a:p>
          <a:p>
            <a:pPr lvl="2"/>
            <a:r>
              <a:rPr lang="en-US" smtClean="0"/>
              <a:t>We don’t have to keep track of all of them</a:t>
            </a:r>
          </a:p>
          <a:p>
            <a:pPr lvl="2"/>
            <a:r>
              <a:rPr lang="en-US" smtClean="0"/>
              <a:t>Just the shortest path to each of those revisted states.</a:t>
            </a:r>
          </a:p>
          <a:p>
            <a:endParaRPr lang="en-US" dirty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9pPr>
          </a:lstStyle>
          <a:p>
            <a:fld id="{C4191803-DA13-374C-8019-5837924338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6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LP-jurafsky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NLP-jurafsky.potx</Template>
  <TotalTime>7462</TotalTime>
  <Words>440</Words>
  <Application>Microsoft Macintosh PowerPoint</Application>
  <PresentationFormat>On-screen Show (16:9)</PresentationFormat>
  <Paragraphs>91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NLP-jurafsky</vt:lpstr>
      <vt:lpstr>Minimum Edit Distance</vt:lpstr>
      <vt:lpstr>How similar are two strings?</vt:lpstr>
      <vt:lpstr>Edit Distance</vt:lpstr>
      <vt:lpstr>Minimum Edit Distance</vt:lpstr>
      <vt:lpstr>Minimum Edit Distance</vt:lpstr>
      <vt:lpstr>Alignment in Computational Biology</vt:lpstr>
      <vt:lpstr>Other uses of Edit Distance in NLP</vt:lpstr>
      <vt:lpstr>How to find the Min Edit Distance?</vt:lpstr>
      <vt:lpstr>Minimum Edit as Search</vt:lpstr>
      <vt:lpstr>Defining Min Edit Distance</vt:lpstr>
      <vt:lpstr>Minimum Edit Distance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</dc:title>
  <dc:creator>Christopher Manning</dc:creator>
  <cp:lastModifiedBy>emrosen</cp:lastModifiedBy>
  <cp:revision>101</cp:revision>
  <cp:lastPrinted>2009-04-20T16:46:08Z</cp:lastPrinted>
  <dcterms:created xsi:type="dcterms:W3CDTF">2010-04-19T15:31:24Z</dcterms:created>
  <dcterms:modified xsi:type="dcterms:W3CDTF">2012-02-06T06:03:18Z</dcterms:modified>
</cp:coreProperties>
</file>