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9" r:id="rId1"/>
  </p:sldMasterIdLst>
  <p:notesMasterIdLst>
    <p:notesMasterId r:id="rId13"/>
  </p:notesMasterIdLst>
  <p:handoutMasterIdLst>
    <p:handoutMasterId r:id="rId14"/>
  </p:handoutMasterIdLst>
  <p:sldIdLst>
    <p:sldId id="409" r:id="rId2"/>
    <p:sldId id="410" r:id="rId3"/>
    <p:sldId id="411" r:id="rId4"/>
    <p:sldId id="412" r:id="rId5"/>
    <p:sldId id="413" r:id="rId6"/>
    <p:sldId id="414" r:id="rId7"/>
    <p:sldId id="415" r:id="rId8"/>
    <p:sldId id="454" r:id="rId9"/>
    <p:sldId id="456" r:id="rId10"/>
    <p:sldId id="416" r:id="rId11"/>
    <p:sldId id="457" r:id="rId12"/>
  </p:sldIdLst>
  <p:sldSz cx="9144000" cy="5143500" type="screen16x9"/>
  <p:notesSz cx="6845300" cy="93964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4001D"/>
    <a:srgbClr val="A40508"/>
    <a:srgbClr val="A5002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406" autoAdjust="0"/>
    <p:restoredTop sz="86867" autoAdjust="0"/>
  </p:normalViewPr>
  <p:slideViewPr>
    <p:cSldViewPr>
      <p:cViewPr varScale="1">
        <p:scale>
          <a:sx n="112" d="100"/>
          <a:sy n="112" d="100"/>
        </p:scale>
        <p:origin x="-112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2" d="100"/>
          <a:sy n="62" d="100"/>
        </p:scale>
        <p:origin x="-2224" y="-112"/>
      </p:cViewPr>
      <p:guideLst>
        <p:guide orient="horz" pos="2959"/>
        <p:guide pos="215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fld id="{8A029216-D615-3945-A1F3-D96FC886DA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263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3" y="704850"/>
            <a:ext cx="6264275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EB9031F-EB71-7642-8F3C-6FDC1408CB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73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346639-C8C4-9A48-A995-2E425D4B1E5C}" type="slidenum">
              <a:rPr lang="en-US"/>
              <a:pPr/>
              <a:t>1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5EBA51-E221-6F4B-9ECF-31AD9B977258}" type="slidenum">
              <a:rPr lang="en-US"/>
              <a:pPr/>
              <a:t>2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19174B-7304-3A45-9ED1-3169AE6E584D}" type="slidenum">
              <a:rPr lang="en-US"/>
              <a:pPr/>
              <a:t>3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651CC7-184B-FE41-B411-1713AAE7DA86}" type="slidenum">
              <a:rPr lang="en-US"/>
              <a:pPr/>
              <a:t>4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9EE444-6282-C242-93C0-393321149F9D}" type="slidenum">
              <a:rPr lang="en-US"/>
              <a:pPr/>
              <a:t>5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DBBC272-86A8-B54C-AFFC-48DBE25965CF}" type="slidenum">
              <a:rPr lang="en-US" sz="1200">
                <a:solidFill>
                  <a:schemeClr val="tx1"/>
                </a:solidFill>
                <a:latin typeface="Times New Roman" charset="0"/>
              </a:rPr>
              <a:pPr eaLnBrk="1" hangingPunct="1"/>
              <a:t>8</a:t>
            </a:fld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707" y="4463296"/>
            <a:ext cx="5019887" cy="4228386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86BE477-4654-8746-8CBD-AE3C40EAA3DF}" type="slidenum">
              <a:rPr lang="en-US" sz="1200">
                <a:solidFill>
                  <a:schemeClr val="tx1"/>
                </a:solidFill>
                <a:latin typeface="Times New Roman" charset="0"/>
              </a:rPr>
              <a:pPr eaLnBrk="1" hangingPunct="1"/>
              <a:t>9</a:t>
            </a:fld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707" y="4463296"/>
            <a:ext cx="5019887" cy="4228386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346639-C8C4-9A48-A995-2E425D4B1E5C}" type="slidenum">
              <a:rPr lang="en-US"/>
              <a:pPr/>
              <a:t>11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0" y="510778"/>
            <a:ext cx="3890964" cy="1298972"/>
          </a:xfrm>
        </p:spPr>
        <p:txBody>
          <a:bodyPr/>
          <a:lstStyle>
            <a:lvl1pPr algn="ctr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876550"/>
            <a:ext cx="3886200" cy="1676400"/>
          </a:xfrm>
        </p:spPr>
        <p:txBody>
          <a:bodyPr/>
          <a:lstStyle>
            <a:lvl1pPr marL="0" indent="0" algn="ctr">
              <a:spcBef>
                <a:spcPts val="900"/>
              </a:spcBef>
              <a:buFont typeface="Times" pitchFamily="-65" charset="0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239000" y="4705350"/>
            <a:ext cx="1219200" cy="3429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34000" y="4705350"/>
            <a:ext cx="1905000" cy="3429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9" name="Picture 8" descr="wordcloud2.jpg"/>
          <p:cNvPicPr>
            <a:picLocks noChangeAspect="1"/>
          </p:cNvPicPr>
          <p:nvPr userDrawn="1"/>
        </p:nvPicPr>
        <p:blipFill rotWithShape="1">
          <a:blip r:embed="rId2"/>
          <a:srcRect l="19740" t="8415" r="20308" b="8153"/>
          <a:stretch/>
        </p:blipFill>
        <p:spPr>
          <a:xfrm>
            <a:off x="781451" y="165818"/>
            <a:ext cx="2647549" cy="4768132"/>
          </a:xfrm>
          <a:prstGeom prst="rect">
            <a:avLst/>
          </a:prstGeom>
        </p:spPr>
      </p:pic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0" y="4705350"/>
            <a:ext cx="765174" cy="3429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74C7FEE-6B48-4643-BCFB-F13B0E13E17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211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DFA8D9-15F1-AF4D-8149-0C26EB27AC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983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285750"/>
            <a:ext cx="2114550" cy="4400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85750"/>
            <a:ext cx="6191250" cy="4400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57BED9-9427-674C-8047-314E304C86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81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14450"/>
            <a:ext cx="7772400" cy="1628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3057525"/>
            <a:ext cx="7772400" cy="1628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43D734-B240-FB4D-AF6E-6869FD66910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2"/>
          <p:cNvSpPr>
            <a:spLocks noChangeArrowheads="1"/>
          </p:cNvSpPr>
          <p:nvPr userDrawn="1"/>
        </p:nvSpPr>
        <p:spPr bwMode="auto">
          <a:xfrm rot="5400000">
            <a:off x="-2548893" y="2548891"/>
            <a:ext cx="5143501" cy="45719"/>
          </a:xfrm>
          <a:prstGeom prst="rect">
            <a:avLst/>
          </a:prstGeom>
          <a:solidFill>
            <a:srgbClr val="A40508"/>
          </a:solidFill>
          <a:ln w="9525">
            <a:solidFill>
              <a:srgbClr val="A4001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A50021"/>
              </a:solidFill>
              <a:ea typeface="+mn-ea"/>
              <a:cs typeface="+mn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7467600" cy="742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300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Narrow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52550"/>
            <a:ext cx="6858000" cy="3333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5181600" y="4705350"/>
            <a:ext cx="19812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286000" y="4705350"/>
            <a:ext cx="28956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35DC5-7E65-8247-99AB-4E984F8A921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 userDrawn="1"/>
        </p:nvSpPr>
        <p:spPr bwMode="auto">
          <a:xfrm rot="5400000">
            <a:off x="-2548893" y="2548891"/>
            <a:ext cx="5143501" cy="45719"/>
          </a:xfrm>
          <a:prstGeom prst="rect">
            <a:avLst/>
          </a:prstGeom>
          <a:solidFill>
            <a:srgbClr val="A40508"/>
          </a:solidFill>
          <a:ln w="9525">
            <a:solidFill>
              <a:srgbClr val="A4001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A50021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706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omplete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7680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52550"/>
            <a:ext cx="8534400" cy="3333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0" y="4705350"/>
            <a:ext cx="19812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4705350"/>
            <a:ext cx="28956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35DC5-7E65-8247-99AB-4E984F8A921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 userDrawn="1"/>
        </p:nvSpPr>
        <p:spPr bwMode="auto">
          <a:xfrm rot="5400000">
            <a:off x="-2548893" y="2548891"/>
            <a:ext cx="5143501" cy="45719"/>
          </a:xfrm>
          <a:prstGeom prst="rect">
            <a:avLst/>
          </a:prstGeom>
          <a:solidFill>
            <a:srgbClr val="A40508"/>
          </a:solidFill>
          <a:ln w="9525">
            <a:solidFill>
              <a:srgbClr val="A4001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A50021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617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2BDC8F-D922-0A4E-AAA0-9C7D97FF3D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73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14450"/>
            <a:ext cx="3810000" cy="3371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314450"/>
            <a:ext cx="3810000" cy="3371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0" y="4705350"/>
            <a:ext cx="19812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667000" y="4686300"/>
            <a:ext cx="28956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C7A63A-31A1-2C4C-95AA-A445DBCAB1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2"/>
          <p:cNvSpPr>
            <a:spLocks noChangeArrowheads="1"/>
          </p:cNvSpPr>
          <p:nvPr userDrawn="1"/>
        </p:nvSpPr>
        <p:spPr bwMode="auto">
          <a:xfrm rot="5400000">
            <a:off x="-2548893" y="2548891"/>
            <a:ext cx="5143501" cy="45719"/>
          </a:xfrm>
          <a:prstGeom prst="rect">
            <a:avLst/>
          </a:prstGeom>
          <a:solidFill>
            <a:srgbClr val="A40508"/>
          </a:solidFill>
          <a:ln w="9525">
            <a:solidFill>
              <a:srgbClr val="A4001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A50021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913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253728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733550"/>
            <a:ext cx="4040188" cy="2971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6" y="1253728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1733550"/>
            <a:ext cx="4041775" cy="2971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248400" y="4705350"/>
            <a:ext cx="19812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819400" y="4705350"/>
            <a:ext cx="28956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C68C3-6089-F349-9232-42643877B0C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2"/>
          <p:cNvSpPr>
            <a:spLocks noChangeArrowheads="1"/>
          </p:cNvSpPr>
          <p:nvPr userDrawn="1"/>
        </p:nvSpPr>
        <p:spPr bwMode="auto">
          <a:xfrm rot="5400000">
            <a:off x="-2548893" y="2548891"/>
            <a:ext cx="5143501" cy="45719"/>
          </a:xfrm>
          <a:prstGeom prst="rect">
            <a:avLst/>
          </a:prstGeom>
          <a:solidFill>
            <a:srgbClr val="A40508"/>
          </a:solidFill>
          <a:ln w="9525">
            <a:solidFill>
              <a:srgbClr val="A4001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A50021"/>
              </a:solidFill>
              <a:ea typeface="+mn-ea"/>
              <a:cs typeface="+mn-cs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7467600" cy="742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275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BC7101-16EA-C942-850C-355264FDE9E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 rot="5400000">
            <a:off x="-2548893" y="2548891"/>
            <a:ext cx="5143501" cy="45719"/>
          </a:xfrm>
          <a:prstGeom prst="rect">
            <a:avLst/>
          </a:prstGeom>
          <a:solidFill>
            <a:srgbClr val="A40508"/>
          </a:solidFill>
          <a:ln w="9525">
            <a:solidFill>
              <a:srgbClr val="A4001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A50021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62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28E5E2-1321-4548-96C8-615581C5A8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278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750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343150"/>
            <a:ext cx="3008313" cy="22514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729988-E849-C549-AA67-252EA40F09C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 userDrawn="1"/>
        </p:nvSpPr>
        <p:spPr bwMode="auto">
          <a:xfrm rot="5400000">
            <a:off x="-2548893" y="2548891"/>
            <a:ext cx="5143501" cy="45719"/>
          </a:xfrm>
          <a:prstGeom prst="rect">
            <a:avLst/>
          </a:prstGeom>
          <a:solidFill>
            <a:srgbClr val="A40508"/>
          </a:solidFill>
          <a:ln w="9525">
            <a:solidFill>
              <a:srgbClr val="A4001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A50021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3127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7882B1-C6D6-A945-BB8B-B7B1B12471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046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81000"/>
            <a:ext cx="74676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352550"/>
            <a:ext cx="7772400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0" y="4705350"/>
            <a:ext cx="1981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0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4705350"/>
            <a:ext cx="1981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fld id="{91F816EA-24CC-2048-859A-C5EA9F27539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74056" y="325348"/>
            <a:ext cx="868944" cy="87480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200" y="8750"/>
            <a:ext cx="1295400" cy="2616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A4001D"/>
                </a:solidFill>
                <a:latin typeface="+mn-lt"/>
              </a:rPr>
              <a:t>Dan Jurafsky</a:t>
            </a:r>
            <a:endParaRPr lang="en-US" sz="1100" dirty="0">
              <a:solidFill>
                <a:srgbClr val="A4001D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1" r:id="rId13"/>
    <p:sldLayoutId id="2147483712" r:id="rId14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685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2pPr>
      <a:lvl3pPr marL="10287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1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charset="0"/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4pPr>
      <a:lvl5pPr marL="17145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1717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6pPr>
      <a:lvl7pPr marL="26289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7pPr>
      <a:lvl8pPr marL="30861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8pPr>
      <a:lvl9pPr marL="35433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510778"/>
            <a:ext cx="4800600" cy="1298972"/>
          </a:xfrm>
        </p:spPr>
        <p:txBody>
          <a:bodyPr/>
          <a:lstStyle/>
          <a:p>
            <a:r>
              <a:rPr lang="en-US" sz="4400" dirty="0" smtClean="0"/>
              <a:t>Minimum Edit Distance</a:t>
            </a:r>
            <a:endParaRPr lang="en-US" sz="4400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43400" y="2286000"/>
            <a:ext cx="4267200" cy="1714500"/>
          </a:xfrm>
        </p:spPr>
        <p:txBody>
          <a:bodyPr/>
          <a:lstStyle/>
          <a:p>
            <a:pPr eaLnBrk="1" hangingPunct="1"/>
            <a:endParaRPr lang="en-US" dirty="0">
              <a:solidFill>
                <a:srgbClr val="A50021"/>
              </a:solidFill>
              <a:latin typeface="Calibri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en-US" sz="3200" dirty="0" smtClean="0">
                <a:solidFill>
                  <a:srgbClr val="A50021"/>
                </a:solidFill>
                <a:latin typeface="Calibri" charset="0"/>
              </a:rPr>
              <a:t>Definition of Minimum Edit Distance</a:t>
            </a:r>
            <a:endParaRPr lang="en-US" sz="3200" dirty="0">
              <a:latin typeface="Calibri" charset="0"/>
            </a:endParaRPr>
          </a:p>
          <a:p>
            <a:pPr eaLnBrk="1" hangingPunct="1"/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233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Min Edit Distance</a:t>
            </a:r>
          </a:p>
        </p:txBody>
      </p:sp>
      <p:sp>
        <p:nvSpPr>
          <p:cNvPr id="8089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/>
              <a:t>For two </a:t>
            </a:r>
            <a:r>
              <a:rPr lang="en-US" sz="2800" dirty="0" smtClean="0"/>
              <a:t>strings</a:t>
            </a:r>
          </a:p>
          <a:p>
            <a:pPr lvl="1"/>
            <a:r>
              <a:rPr lang="en-US" sz="2400" dirty="0" smtClean="0"/>
              <a:t>X of length </a:t>
            </a:r>
            <a:r>
              <a:rPr lang="en-US" sz="2400" i="1" dirty="0" smtClean="0"/>
              <a:t>n</a:t>
            </a:r>
            <a:r>
              <a:rPr lang="en-US" sz="2400" dirty="0" smtClean="0"/>
              <a:t> </a:t>
            </a:r>
          </a:p>
          <a:p>
            <a:pPr lvl="1"/>
            <a:r>
              <a:rPr lang="en-US" sz="2400" dirty="0" smtClean="0"/>
              <a:t>Y of length </a:t>
            </a:r>
            <a:r>
              <a:rPr lang="en-US" sz="2400" i="1" dirty="0" smtClean="0"/>
              <a:t>m</a:t>
            </a:r>
            <a:endParaRPr lang="en-US" sz="2400" i="1" baseline="-25000" dirty="0"/>
          </a:p>
          <a:p>
            <a:r>
              <a:rPr lang="en-US" sz="2800" dirty="0" smtClean="0"/>
              <a:t>We define D</a:t>
            </a:r>
            <a:r>
              <a:rPr lang="en-US" sz="2800" dirty="0"/>
              <a:t>(</a:t>
            </a:r>
            <a:r>
              <a:rPr lang="en-US" sz="2800" i="1" dirty="0" err="1"/>
              <a:t>i,j</a:t>
            </a:r>
            <a:r>
              <a:rPr lang="en-US" sz="2800" dirty="0"/>
              <a:t>)</a:t>
            </a:r>
          </a:p>
          <a:p>
            <a:pPr lvl="1"/>
            <a:r>
              <a:rPr lang="en-US" sz="2400" dirty="0" smtClean="0"/>
              <a:t>the edit </a:t>
            </a:r>
            <a:r>
              <a:rPr lang="en-US" sz="2400" dirty="0"/>
              <a:t>distance </a:t>
            </a:r>
            <a:r>
              <a:rPr lang="en-US" sz="2400" dirty="0" smtClean="0"/>
              <a:t>between X[</a:t>
            </a:r>
            <a:r>
              <a:rPr lang="en-US" sz="2400" dirty="0"/>
              <a:t>1..</a:t>
            </a:r>
            <a:r>
              <a:rPr lang="en-US" sz="2400" i="1" dirty="0"/>
              <a:t>i</a:t>
            </a:r>
            <a:r>
              <a:rPr lang="en-US" sz="2400" dirty="0"/>
              <a:t>] and </a:t>
            </a:r>
            <a:r>
              <a:rPr lang="en-US" sz="2400" dirty="0" smtClean="0"/>
              <a:t>Y[</a:t>
            </a:r>
            <a:r>
              <a:rPr lang="en-US" sz="2400" dirty="0"/>
              <a:t>1..</a:t>
            </a:r>
            <a:r>
              <a:rPr lang="en-US" sz="2400" i="1" dirty="0"/>
              <a:t>j</a:t>
            </a:r>
            <a:r>
              <a:rPr lang="en-US" sz="2400" dirty="0" smtClean="0"/>
              <a:t>] </a:t>
            </a:r>
          </a:p>
          <a:p>
            <a:pPr lvl="2"/>
            <a:r>
              <a:rPr lang="en-US" sz="2200" dirty="0" smtClean="0"/>
              <a:t>i.e., the first </a:t>
            </a:r>
            <a:r>
              <a:rPr lang="en-US" sz="2200" i="1" dirty="0" err="1" smtClean="0"/>
              <a:t>i</a:t>
            </a:r>
            <a:r>
              <a:rPr lang="en-US" sz="2200" dirty="0" smtClean="0"/>
              <a:t> characters of X and the first </a:t>
            </a:r>
            <a:r>
              <a:rPr lang="en-US" sz="2200" i="1" dirty="0" smtClean="0"/>
              <a:t>j</a:t>
            </a:r>
            <a:r>
              <a:rPr lang="en-US" sz="2200" dirty="0" smtClean="0"/>
              <a:t> characters of Y</a:t>
            </a:r>
          </a:p>
          <a:p>
            <a:pPr lvl="1"/>
            <a:r>
              <a:rPr lang="en-US" sz="2400" dirty="0" smtClean="0"/>
              <a:t>The </a:t>
            </a:r>
            <a:r>
              <a:rPr lang="en-US" sz="2400" dirty="0"/>
              <a:t>edit distance </a:t>
            </a:r>
            <a:r>
              <a:rPr lang="en-US" sz="2400" dirty="0" smtClean="0"/>
              <a:t>between X and Y is thus D</a:t>
            </a:r>
            <a:r>
              <a:rPr lang="en-US" sz="2400" dirty="0"/>
              <a:t>(</a:t>
            </a:r>
            <a:r>
              <a:rPr lang="en-US" sz="2400" i="1" dirty="0" err="1"/>
              <a:t>n,m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56670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510778"/>
            <a:ext cx="4800600" cy="1298972"/>
          </a:xfrm>
        </p:spPr>
        <p:txBody>
          <a:bodyPr/>
          <a:lstStyle/>
          <a:p>
            <a:r>
              <a:rPr lang="en-US" sz="4400" dirty="0" smtClean="0"/>
              <a:t>Minimum Edit Distance</a:t>
            </a:r>
            <a:endParaRPr lang="en-US" sz="4400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43400" y="2286000"/>
            <a:ext cx="4267200" cy="1714500"/>
          </a:xfrm>
        </p:spPr>
        <p:txBody>
          <a:bodyPr/>
          <a:lstStyle/>
          <a:p>
            <a:pPr eaLnBrk="1" hangingPunct="1"/>
            <a:endParaRPr lang="en-US" dirty="0">
              <a:solidFill>
                <a:srgbClr val="A50021"/>
              </a:solidFill>
              <a:latin typeface="Calibri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en-US" sz="3200" dirty="0" smtClean="0">
                <a:solidFill>
                  <a:srgbClr val="A50021"/>
                </a:solidFill>
                <a:latin typeface="Calibri" charset="0"/>
              </a:rPr>
              <a:t>Definition of Minimum Edit Distance</a:t>
            </a:r>
            <a:endParaRPr lang="en-US" sz="3200" dirty="0">
              <a:latin typeface="Calibri" charset="0"/>
            </a:endParaRPr>
          </a:p>
          <a:p>
            <a:pPr eaLnBrk="1" hangingPunct="1"/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284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How similar are two strings?</a:t>
            </a:r>
            <a:endParaRPr 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352550"/>
            <a:ext cx="3886200" cy="3429000"/>
          </a:xfrm>
        </p:spPr>
        <p:txBody>
          <a:bodyPr/>
          <a:lstStyle/>
          <a:p>
            <a:r>
              <a:rPr lang="en-US" dirty="0" smtClean="0"/>
              <a:t>Spell correction</a:t>
            </a:r>
            <a:endParaRPr lang="en-US" dirty="0"/>
          </a:p>
          <a:p>
            <a:pPr lvl="1"/>
            <a:r>
              <a:rPr lang="en-US" dirty="0" smtClean="0"/>
              <a:t>The user typed “</a:t>
            </a:r>
            <a:r>
              <a:rPr lang="en-US" dirty="0" err="1" smtClean="0"/>
              <a:t>graffe</a:t>
            </a:r>
            <a:r>
              <a:rPr lang="en-US" dirty="0" smtClean="0"/>
              <a:t>”</a:t>
            </a:r>
          </a:p>
          <a:p>
            <a:pPr marL="457200" lvl="1" indent="0">
              <a:buNone/>
            </a:pPr>
            <a:r>
              <a:rPr lang="en-US" dirty="0"/>
              <a:t>W</a:t>
            </a:r>
            <a:r>
              <a:rPr lang="en-US" dirty="0" smtClean="0"/>
              <a:t>hich is closest? </a:t>
            </a:r>
          </a:p>
          <a:p>
            <a:pPr lvl="2">
              <a:lnSpc>
                <a:spcPct val="80000"/>
              </a:lnSpc>
            </a:pPr>
            <a:r>
              <a:rPr lang="en-US" dirty="0" err="1"/>
              <a:t>g</a:t>
            </a:r>
            <a:r>
              <a:rPr lang="en-US" dirty="0" err="1" smtClean="0"/>
              <a:t>raf</a:t>
            </a:r>
            <a:endParaRPr lang="en-US" dirty="0"/>
          </a:p>
          <a:p>
            <a:pPr lvl="2">
              <a:lnSpc>
                <a:spcPct val="80000"/>
              </a:lnSpc>
            </a:pPr>
            <a:r>
              <a:rPr lang="en-US" dirty="0"/>
              <a:t>g</a:t>
            </a:r>
            <a:r>
              <a:rPr lang="en-US" dirty="0" smtClean="0"/>
              <a:t>raft</a:t>
            </a:r>
            <a:endParaRPr lang="en-US" dirty="0"/>
          </a:p>
          <a:p>
            <a:pPr lvl="2">
              <a:lnSpc>
                <a:spcPct val="80000"/>
              </a:lnSpc>
            </a:pPr>
            <a:r>
              <a:rPr lang="en-US" dirty="0" smtClean="0"/>
              <a:t>grail</a:t>
            </a:r>
            <a:endParaRPr lang="en-US" dirty="0"/>
          </a:p>
          <a:p>
            <a:pPr lvl="2">
              <a:lnSpc>
                <a:spcPct val="80000"/>
              </a:lnSpc>
            </a:pPr>
            <a:r>
              <a:rPr lang="en-US" dirty="0" smtClean="0"/>
              <a:t>giraffe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657600" y="1352550"/>
            <a:ext cx="52578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imes" charset="0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685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charset="0"/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10287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imes" charset="0"/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7145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1717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imes" pitchFamily="-65" charset="0"/>
              <a:buChar char="•"/>
              <a:defRPr sz="1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6289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imes" pitchFamily="-65" charset="0"/>
              <a:buChar char="•"/>
              <a:defRPr sz="1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0861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imes" pitchFamily="-65" charset="0"/>
              <a:buChar char="•"/>
              <a:defRPr sz="1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5433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imes" pitchFamily="-65" charset="0"/>
              <a:buChar char="•"/>
              <a:defRPr sz="1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r>
              <a:rPr lang="en-US" dirty="0" smtClean="0"/>
              <a:t>Computational Biology</a:t>
            </a:r>
          </a:p>
          <a:p>
            <a:pPr lvl="1"/>
            <a:r>
              <a:rPr lang="en-US" dirty="0" smtClean="0"/>
              <a:t>Align two sequences of nucleotides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Resulting alignment: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81000" y="4248150"/>
            <a:ext cx="8534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imes" charset="0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685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charset="0"/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10287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imes" charset="0"/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7145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1717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imes" pitchFamily="-65" charset="0"/>
              <a:buChar char="•"/>
              <a:defRPr sz="1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6289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imes" pitchFamily="-65" charset="0"/>
              <a:buChar char="•"/>
              <a:defRPr sz="1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0861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imes" pitchFamily="-65" charset="0"/>
              <a:buChar char="•"/>
              <a:defRPr sz="1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5433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imes" pitchFamily="-65" charset="0"/>
              <a:buChar char="•"/>
              <a:defRPr sz="1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r>
              <a:rPr lang="en-US" sz="2000" dirty="0" smtClean="0"/>
              <a:t>Also for Machine Translation, Information Extraction, Speech Recognition</a:t>
            </a:r>
            <a:endParaRPr lang="en-US" sz="2000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495800" y="2266950"/>
            <a:ext cx="4342338" cy="58477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rgbClr val="006699"/>
                </a:solidFill>
                <a:latin typeface="Courier New" charset="0"/>
              </a:rPr>
              <a:t>AGGCTATCACCTGACCTCCAGGCCGATGCCC</a:t>
            </a:r>
          </a:p>
          <a:p>
            <a:r>
              <a:rPr lang="en-US" sz="1600" dirty="0">
                <a:solidFill>
                  <a:srgbClr val="006699"/>
                </a:solidFill>
                <a:latin typeface="Courier New" charset="0"/>
              </a:rPr>
              <a:t>TAGCTATCACGACCGCGGTCGATTTGCCCGAC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341934" y="3311664"/>
            <a:ext cx="4802066" cy="70788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-</a:t>
            </a:r>
            <a:r>
              <a:rPr lang="en-US" sz="1600" b="1" dirty="0">
                <a:solidFill>
                  <a:srgbClr val="000066"/>
                </a:solidFill>
                <a:latin typeface="Courier New" charset="0"/>
              </a:rPr>
              <a:t>AG</a:t>
            </a:r>
            <a:r>
              <a:rPr lang="en-US" sz="1600" dirty="0">
                <a:solidFill>
                  <a:srgbClr val="006699"/>
                </a:solidFill>
                <a:latin typeface="Courier New" charset="0"/>
              </a:rPr>
              <a:t>G</a:t>
            </a:r>
            <a:r>
              <a:rPr lang="en-US" sz="1600" b="1" dirty="0">
                <a:solidFill>
                  <a:srgbClr val="000066"/>
                </a:solidFill>
                <a:latin typeface="Courier New" charset="0"/>
              </a:rPr>
              <a:t>CTATCAC</a:t>
            </a:r>
            <a:r>
              <a:rPr lang="en-US" sz="1600" dirty="0">
                <a:solidFill>
                  <a:srgbClr val="006699"/>
                </a:solidFill>
                <a:latin typeface="Courier New" charset="0"/>
              </a:rPr>
              <a:t>CT</a:t>
            </a:r>
            <a:r>
              <a:rPr lang="en-US" sz="1600" b="1" dirty="0">
                <a:solidFill>
                  <a:srgbClr val="000066"/>
                </a:solidFill>
                <a:latin typeface="Courier New" charset="0"/>
              </a:rPr>
              <a:t>GACC</a:t>
            </a:r>
            <a:r>
              <a:rPr lang="en-US" sz="1600" dirty="0">
                <a:solidFill>
                  <a:srgbClr val="006699"/>
                </a:solidFill>
                <a:latin typeface="Courier New" charset="0"/>
              </a:rPr>
              <a:t>T</a:t>
            </a:r>
            <a:r>
              <a:rPr lang="en-US" sz="1600" b="1" dirty="0">
                <a:solidFill>
                  <a:srgbClr val="000066"/>
                </a:solidFill>
                <a:latin typeface="Courier New" charset="0"/>
              </a:rPr>
              <a:t>C</a:t>
            </a:r>
            <a:r>
              <a:rPr lang="en-US" sz="1600" dirty="0">
                <a:solidFill>
                  <a:srgbClr val="006699"/>
                </a:solidFill>
                <a:latin typeface="Courier New" charset="0"/>
              </a:rPr>
              <a:t>CA</a:t>
            </a:r>
            <a:r>
              <a:rPr lang="en-US" sz="1600" b="1" dirty="0">
                <a:solidFill>
                  <a:srgbClr val="000066"/>
                </a:solidFill>
                <a:latin typeface="Courier New" charset="0"/>
              </a:rPr>
              <a:t>GG</a:t>
            </a:r>
            <a:r>
              <a:rPr lang="en-US" sz="1600" dirty="0">
                <a:solidFill>
                  <a:srgbClr val="006699"/>
                </a:solidFill>
                <a:latin typeface="Courier New" charset="0"/>
              </a:rPr>
              <a:t>C</a:t>
            </a:r>
            <a:r>
              <a:rPr lang="en-US" sz="1600" b="1" dirty="0">
                <a:solidFill>
                  <a:srgbClr val="000066"/>
                </a:solidFill>
                <a:latin typeface="Courier New" charset="0"/>
              </a:rPr>
              <a:t>CGA</a:t>
            </a:r>
            <a:r>
              <a:rPr lang="en-US" sz="1600" dirty="0">
                <a:solidFill>
                  <a:srgbClr val="006699"/>
                </a:solidFill>
                <a:latin typeface="Courier New" charset="0"/>
              </a:rPr>
              <a:t>--</a:t>
            </a:r>
            <a:r>
              <a:rPr lang="en-US" sz="1600" b="1" dirty="0">
                <a:solidFill>
                  <a:srgbClr val="000066"/>
                </a:solidFill>
                <a:latin typeface="Courier New" charset="0"/>
              </a:rPr>
              <a:t>TGCCC</a:t>
            </a:r>
            <a:r>
              <a:rPr lang="en-US" sz="1600" dirty="0">
                <a:solidFill>
                  <a:srgbClr val="006699"/>
                </a:solidFill>
                <a:latin typeface="Courier New" charset="0"/>
              </a:rPr>
              <a:t>---</a:t>
            </a:r>
          </a:p>
          <a:p>
            <a:r>
              <a:rPr lang="en-US" sz="1600" dirty="0">
                <a:solidFill>
                  <a:srgbClr val="006699"/>
                </a:solidFill>
                <a:latin typeface="Courier New" charset="0"/>
              </a:rPr>
              <a:t>T</a:t>
            </a:r>
            <a:r>
              <a:rPr lang="en-US" sz="1600" b="1" dirty="0">
                <a:solidFill>
                  <a:srgbClr val="000066"/>
                </a:solidFill>
                <a:latin typeface="Courier New" charset="0"/>
              </a:rPr>
              <a:t>AG</a:t>
            </a:r>
            <a:r>
              <a:rPr lang="en-US" sz="1600" dirty="0">
                <a:solidFill>
                  <a:srgbClr val="006699"/>
                </a:solidFill>
                <a:latin typeface="Courier New" charset="0"/>
              </a:rPr>
              <a:t>-</a:t>
            </a:r>
            <a:r>
              <a:rPr lang="en-US" sz="1600" b="1" dirty="0">
                <a:solidFill>
                  <a:srgbClr val="000066"/>
                </a:solidFill>
                <a:latin typeface="Courier New" charset="0"/>
              </a:rPr>
              <a:t>CTATCAC</a:t>
            </a:r>
            <a:r>
              <a:rPr lang="en-US" sz="1600" dirty="0">
                <a:solidFill>
                  <a:srgbClr val="006699"/>
                </a:solidFill>
                <a:latin typeface="Courier New" charset="0"/>
              </a:rPr>
              <a:t>--</a:t>
            </a:r>
            <a:r>
              <a:rPr lang="en-US" sz="1600" b="1" dirty="0">
                <a:solidFill>
                  <a:srgbClr val="000066"/>
                </a:solidFill>
                <a:latin typeface="Courier New" charset="0"/>
              </a:rPr>
              <a:t>GACC</a:t>
            </a:r>
            <a:r>
              <a:rPr lang="en-US" sz="1600" dirty="0">
                <a:solidFill>
                  <a:srgbClr val="006699"/>
                </a:solidFill>
                <a:latin typeface="Courier New" charset="0"/>
              </a:rPr>
              <a:t>G</a:t>
            </a:r>
            <a:r>
              <a:rPr lang="en-US" sz="1600" b="1" dirty="0">
                <a:solidFill>
                  <a:srgbClr val="000066"/>
                </a:solidFill>
                <a:latin typeface="Courier New" charset="0"/>
              </a:rPr>
              <a:t>C</a:t>
            </a:r>
            <a:r>
              <a:rPr lang="en-US" sz="1600" dirty="0">
                <a:solidFill>
                  <a:srgbClr val="006699"/>
                </a:solidFill>
                <a:latin typeface="Courier New" charset="0"/>
              </a:rPr>
              <a:t>--</a:t>
            </a:r>
            <a:r>
              <a:rPr lang="en-US" sz="1600" b="1" dirty="0">
                <a:solidFill>
                  <a:srgbClr val="000066"/>
                </a:solidFill>
                <a:latin typeface="Courier New" charset="0"/>
              </a:rPr>
              <a:t>GG</a:t>
            </a:r>
            <a:r>
              <a:rPr lang="en-US" sz="1600" dirty="0">
                <a:solidFill>
                  <a:srgbClr val="006699"/>
                </a:solidFill>
                <a:latin typeface="Courier New" charset="0"/>
              </a:rPr>
              <a:t>T</a:t>
            </a:r>
            <a:r>
              <a:rPr lang="en-US" sz="1600" b="1" dirty="0">
                <a:solidFill>
                  <a:srgbClr val="000066"/>
                </a:solidFill>
                <a:latin typeface="Courier New" charset="0"/>
              </a:rPr>
              <a:t>CGA</a:t>
            </a:r>
            <a:r>
              <a:rPr lang="en-US" sz="1600" dirty="0">
                <a:solidFill>
                  <a:srgbClr val="006699"/>
                </a:solidFill>
                <a:latin typeface="Courier New" charset="0"/>
              </a:rPr>
              <a:t>TT</a:t>
            </a:r>
            <a:r>
              <a:rPr lang="en-US" sz="1600" b="1" dirty="0">
                <a:solidFill>
                  <a:srgbClr val="000066"/>
                </a:solidFill>
                <a:latin typeface="Courier New" charset="0"/>
              </a:rPr>
              <a:t>TGCCC</a:t>
            </a:r>
            <a:r>
              <a:rPr lang="en-US" sz="1600" dirty="0">
                <a:solidFill>
                  <a:srgbClr val="006699"/>
                </a:solidFill>
                <a:latin typeface="Courier New" charset="0"/>
              </a:rPr>
              <a:t>GAC</a:t>
            </a:r>
          </a:p>
        </p:txBody>
      </p:sp>
    </p:spTree>
    <p:extLst>
      <p:ext uri="{BB962C8B-B14F-4D97-AF65-F5344CB8AC3E}">
        <p14:creationId xmlns:p14="http://schemas.microsoft.com/office/powerpoint/2010/main" val="4077469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Edit Distance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The minimum edit distance between two strings</a:t>
            </a:r>
          </a:p>
          <a:p>
            <a:r>
              <a:rPr lang="en-US"/>
              <a:t>Is the minimum number of editing operations</a:t>
            </a:r>
          </a:p>
          <a:p>
            <a:pPr lvl="1"/>
            <a:r>
              <a:rPr lang="en-US"/>
              <a:t>Insertion</a:t>
            </a:r>
          </a:p>
          <a:p>
            <a:pPr lvl="1"/>
            <a:r>
              <a:rPr lang="en-US"/>
              <a:t>Deletion</a:t>
            </a:r>
          </a:p>
          <a:p>
            <a:pPr lvl="1"/>
            <a:r>
              <a:rPr lang="en-US"/>
              <a:t>Substitution</a:t>
            </a:r>
          </a:p>
          <a:p>
            <a:r>
              <a:rPr lang="en-US"/>
              <a:t>Needed to transform one into the other</a:t>
            </a:r>
          </a:p>
        </p:txBody>
      </p:sp>
    </p:spTree>
    <p:extLst>
      <p:ext uri="{BB962C8B-B14F-4D97-AF65-F5344CB8AC3E}">
        <p14:creationId xmlns:p14="http://schemas.microsoft.com/office/powerpoint/2010/main" val="2853433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Minimum Edit Distance</a:t>
            </a:r>
          </a:p>
        </p:txBody>
      </p:sp>
      <p:sp>
        <p:nvSpPr>
          <p:cNvPr id="75780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Two strings and their </a:t>
            </a:r>
            <a:r>
              <a:rPr lang="en-US" b="1" dirty="0" smtClean="0"/>
              <a:t>alignment</a:t>
            </a:r>
            <a:r>
              <a:rPr lang="en-US" dirty="0" smtClean="0"/>
              <a:t>:</a:t>
            </a:r>
            <a:endParaRPr lang="en-US" dirty="0"/>
          </a:p>
        </p:txBody>
      </p:sp>
      <p:pic>
        <p:nvPicPr>
          <p:cNvPr id="5" name="Picture 6" descr="align1.tif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038350"/>
            <a:ext cx="52959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98303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Minimum Edit Distance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62000" y="3257550"/>
            <a:ext cx="7924800" cy="1885950"/>
          </a:xfrm>
        </p:spPr>
        <p:txBody>
          <a:bodyPr/>
          <a:lstStyle/>
          <a:p>
            <a:r>
              <a:rPr lang="en-US" dirty="0"/>
              <a:t>If each operation has cost of 1</a:t>
            </a:r>
          </a:p>
          <a:p>
            <a:pPr lvl="1"/>
            <a:r>
              <a:rPr lang="en-US" dirty="0"/>
              <a:t>Distance between these is 5</a:t>
            </a:r>
          </a:p>
          <a:p>
            <a:r>
              <a:rPr lang="en-US" dirty="0"/>
              <a:t>If substitutions cost 2 (</a:t>
            </a:r>
            <a:r>
              <a:rPr lang="en-US" dirty="0" err="1"/>
              <a:t>Levenshtein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Distance between them is 8</a:t>
            </a:r>
          </a:p>
        </p:txBody>
      </p:sp>
      <p:pic>
        <p:nvPicPr>
          <p:cNvPr id="5" name="Picture 4" descr="align2.tif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1200150"/>
            <a:ext cx="3644900" cy="2038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39098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Alignment in Computational Biology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52550"/>
            <a:ext cx="8534400" cy="3790950"/>
          </a:xfrm>
        </p:spPr>
        <p:txBody>
          <a:bodyPr/>
          <a:lstStyle/>
          <a:p>
            <a:r>
              <a:rPr lang="en-US" dirty="0" smtClean="0"/>
              <a:t>Given a sequence of bases</a:t>
            </a:r>
          </a:p>
          <a:p>
            <a:endParaRPr lang="en-US" dirty="0"/>
          </a:p>
          <a:p>
            <a:pPr marL="0" indent="0">
              <a:lnSpc>
                <a:spcPct val="140000"/>
              </a:lnSpc>
              <a:buNone/>
            </a:pPr>
            <a:endParaRPr lang="en-US" dirty="0"/>
          </a:p>
          <a:p>
            <a:r>
              <a:rPr lang="en-US" dirty="0" smtClean="0"/>
              <a:t>An alignment: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Given two sequences, align each letter to a letter or gap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90600" y="3333750"/>
            <a:ext cx="7018418" cy="83099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-</a:t>
            </a:r>
            <a:r>
              <a:rPr lang="en-US" sz="2400" b="1" dirty="0">
                <a:solidFill>
                  <a:srgbClr val="000066"/>
                </a:solidFill>
                <a:latin typeface="Courier New" charset="0"/>
              </a:rPr>
              <a:t>AG</a:t>
            </a:r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G</a:t>
            </a:r>
            <a:r>
              <a:rPr lang="en-US" sz="2400" b="1" dirty="0">
                <a:solidFill>
                  <a:srgbClr val="000066"/>
                </a:solidFill>
                <a:latin typeface="Courier New" charset="0"/>
              </a:rPr>
              <a:t>CTATCAC</a:t>
            </a:r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CT</a:t>
            </a:r>
            <a:r>
              <a:rPr lang="en-US" sz="2400" b="1" dirty="0">
                <a:solidFill>
                  <a:srgbClr val="000066"/>
                </a:solidFill>
                <a:latin typeface="Courier New" charset="0"/>
              </a:rPr>
              <a:t>GACC</a:t>
            </a:r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T</a:t>
            </a:r>
            <a:r>
              <a:rPr lang="en-US" sz="2400" b="1" dirty="0">
                <a:solidFill>
                  <a:srgbClr val="000066"/>
                </a:solidFill>
                <a:latin typeface="Courier New" charset="0"/>
              </a:rPr>
              <a:t>C</a:t>
            </a:r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CA</a:t>
            </a:r>
            <a:r>
              <a:rPr lang="en-US" sz="2400" b="1" dirty="0">
                <a:solidFill>
                  <a:srgbClr val="000066"/>
                </a:solidFill>
                <a:latin typeface="Courier New" charset="0"/>
              </a:rPr>
              <a:t>GG</a:t>
            </a:r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C</a:t>
            </a:r>
            <a:r>
              <a:rPr lang="en-US" sz="2400" b="1" dirty="0">
                <a:solidFill>
                  <a:srgbClr val="000066"/>
                </a:solidFill>
                <a:latin typeface="Courier New" charset="0"/>
              </a:rPr>
              <a:t>CGA</a:t>
            </a:r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--</a:t>
            </a:r>
            <a:r>
              <a:rPr lang="en-US" sz="2400" b="1" dirty="0">
                <a:solidFill>
                  <a:srgbClr val="000066"/>
                </a:solidFill>
                <a:latin typeface="Courier New" charset="0"/>
              </a:rPr>
              <a:t>TGCCC</a:t>
            </a:r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---</a:t>
            </a:r>
          </a:p>
          <a:p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T</a:t>
            </a:r>
            <a:r>
              <a:rPr lang="en-US" sz="2400" b="1" dirty="0">
                <a:solidFill>
                  <a:srgbClr val="000066"/>
                </a:solidFill>
                <a:latin typeface="Courier New" charset="0"/>
              </a:rPr>
              <a:t>AG</a:t>
            </a:r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-</a:t>
            </a:r>
            <a:r>
              <a:rPr lang="en-US" sz="2400" b="1" dirty="0">
                <a:solidFill>
                  <a:srgbClr val="000066"/>
                </a:solidFill>
                <a:latin typeface="Courier New" charset="0"/>
              </a:rPr>
              <a:t>CTATCAC</a:t>
            </a:r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--</a:t>
            </a:r>
            <a:r>
              <a:rPr lang="en-US" sz="2400" b="1" dirty="0">
                <a:solidFill>
                  <a:srgbClr val="000066"/>
                </a:solidFill>
                <a:latin typeface="Courier New" charset="0"/>
              </a:rPr>
              <a:t>GACC</a:t>
            </a:r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G</a:t>
            </a:r>
            <a:r>
              <a:rPr lang="en-US" sz="2400" b="1" dirty="0">
                <a:solidFill>
                  <a:srgbClr val="000066"/>
                </a:solidFill>
                <a:latin typeface="Courier New" charset="0"/>
              </a:rPr>
              <a:t>C</a:t>
            </a:r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--</a:t>
            </a:r>
            <a:r>
              <a:rPr lang="en-US" sz="2400" b="1" dirty="0">
                <a:solidFill>
                  <a:srgbClr val="000066"/>
                </a:solidFill>
                <a:latin typeface="Courier New" charset="0"/>
              </a:rPr>
              <a:t>GG</a:t>
            </a:r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T</a:t>
            </a:r>
            <a:r>
              <a:rPr lang="en-US" sz="2400" b="1" dirty="0">
                <a:solidFill>
                  <a:srgbClr val="000066"/>
                </a:solidFill>
                <a:latin typeface="Courier New" charset="0"/>
              </a:rPr>
              <a:t>CGA</a:t>
            </a:r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TT</a:t>
            </a:r>
            <a:r>
              <a:rPr lang="en-US" sz="2400" b="1" dirty="0">
                <a:solidFill>
                  <a:srgbClr val="000066"/>
                </a:solidFill>
                <a:latin typeface="Courier New" charset="0"/>
              </a:rPr>
              <a:t>TGCCC</a:t>
            </a:r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GAC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600200" y="1962150"/>
            <a:ext cx="6094938" cy="83099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AGGCTATCACCTGACCTCCAGGCCGATGCCC</a:t>
            </a:r>
          </a:p>
          <a:p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TAGCTATCACGACCGCGGTCGATTTGCCCGAC</a:t>
            </a:r>
          </a:p>
        </p:txBody>
      </p:sp>
    </p:spTree>
    <p:extLst>
      <p:ext uri="{BB962C8B-B14F-4D97-AF65-F5344CB8AC3E}">
        <p14:creationId xmlns:p14="http://schemas.microsoft.com/office/powerpoint/2010/main" val="916105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7150"/>
            <a:ext cx="7467600" cy="742950"/>
          </a:xfrm>
        </p:spPr>
        <p:txBody>
          <a:bodyPr/>
          <a:lstStyle/>
          <a:p>
            <a:r>
              <a:rPr lang="en-US" dirty="0"/>
              <a:t>Other uses of Edit Distance in </a:t>
            </a:r>
            <a:r>
              <a:rPr lang="en-US" dirty="0" smtClean="0"/>
              <a:t>NLP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04950"/>
            <a:ext cx="8991600" cy="3429000"/>
          </a:xfrm>
        </p:spPr>
        <p:txBody>
          <a:bodyPr/>
          <a:lstStyle/>
          <a:p>
            <a:r>
              <a:rPr lang="en-US" dirty="0"/>
              <a:t>Evaluating Machine Translation and speech recognition</a:t>
            </a: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R </a:t>
            </a:r>
            <a:r>
              <a:rPr lang="en-US" sz="1800" dirty="0" smtClean="0">
                <a:latin typeface="Courier"/>
                <a:cs typeface="Courier"/>
              </a:rPr>
              <a:t>Spokesman confirms    senior government adviser was shot</a:t>
            </a: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H </a:t>
            </a:r>
            <a:r>
              <a:rPr lang="en-US" sz="1800" dirty="0" smtClean="0">
                <a:latin typeface="Courier"/>
                <a:cs typeface="Courier"/>
              </a:rPr>
              <a:t>Spokesman said    the senior            adviser was shot dead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            S      I              D                        I</a:t>
            </a:r>
          </a:p>
          <a:p>
            <a:r>
              <a:rPr lang="en-US" dirty="0" smtClean="0"/>
              <a:t>Named Entity </a:t>
            </a:r>
            <a:r>
              <a:rPr lang="en-US" dirty="0"/>
              <a:t>Extraction and </a:t>
            </a:r>
            <a:r>
              <a:rPr lang="en-US" dirty="0" smtClean="0"/>
              <a:t>Entity </a:t>
            </a:r>
            <a:r>
              <a:rPr lang="en-US" dirty="0" err="1" smtClean="0"/>
              <a:t>Coreference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IBM Inc</a:t>
            </a:r>
            <a:r>
              <a:rPr lang="en-US" dirty="0"/>
              <a:t>. announced today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IBM </a:t>
            </a:r>
            <a:r>
              <a:rPr lang="en-US" dirty="0"/>
              <a:t>profits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Stanford President John Hennessy </a:t>
            </a:r>
            <a:r>
              <a:rPr lang="en-US" dirty="0"/>
              <a:t>announced yesterday</a:t>
            </a:r>
          </a:p>
          <a:p>
            <a:pPr lvl="1"/>
            <a:r>
              <a:rPr lang="en-US" dirty="0"/>
              <a:t>for </a:t>
            </a:r>
            <a:r>
              <a:rPr lang="en-US" dirty="0">
                <a:solidFill>
                  <a:srgbClr val="FF0000"/>
                </a:solidFill>
              </a:rPr>
              <a:t>Stanford University President John Hennessy</a:t>
            </a:r>
          </a:p>
          <a:p>
            <a:pPr lvl="1"/>
            <a:endParaRPr lang="en-US" dirty="0"/>
          </a:p>
          <a:p>
            <a:pPr>
              <a:buNone/>
            </a:pPr>
            <a:endParaRPr lang="en-US" sz="1800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981574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find the Min Edit Distance?</a:t>
            </a:r>
            <a:endParaRPr lang="en-US" dirty="0"/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Searching for a path (sequence of edits) from the start string to the final string:</a:t>
            </a:r>
          </a:p>
          <a:p>
            <a:pPr lvl="1"/>
            <a:r>
              <a:rPr lang="en-US" b="1" dirty="0" smtClean="0"/>
              <a:t>Initial state</a:t>
            </a:r>
            <a:r>
              <a:rPr lang="en-US" dirty="0" smtClean="0"/>
              <a:t>: the word we’re transforming</a:t>
            </a:r>
          </a:p>
          <a:p>
            <a:pPr lvl="1"/>
            <a:r>
              <a:rPr lang="en-US" b="1" dirty="0" smtClean="0"/>
              <a:t>Operators</a:t>
            </a:r>
            <a:r>
              <a:rPr lang="en-US" dirty="0" smtClean="0"/>
              <a:t>: insert, delete, substitute</a:t>
            </a:r>
          </a:p>
          <a:p>
            <a:pPr lvl="1"/>
            <a:r>
              <a:rPr lang="en-US" b="1" dirty="0" smtClean="0"/>
              <a:t>Goal state</a:t>
            </a:r>
            <a:r>
              <a:rPr lang="en-US" dirty="0" smtClean="0"/>
              <a:t>:  the word we’re trying to get to</a:t>
            </a:r>
          </a:p>
          <a:p>
            <a:pPr lvl="1"/>
            <a:r>
              <a:rPr lang="en-US" b="1" dirty="0" smtClean="0"/>
              <a:t>Path cost</a:t>
            </a:r>
            <a:r>
              <a:rPr lang="en-US" dirty="0" smtClean="0"/>
              <a:t>: what we want to minimize: the number of edits</a:t>
            </a:r>
          </a:p>
          <a:p>
            <a:endParaRPr lang="en-US" dirty="0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</a:defRPr>
            </a:lvl9pPr>
          </a:lstStyle>
          <a:p>
            <a:fld id="{A3CF9962-03DC-2041-84E0-503C14DE85DC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" name="Picture 3" descr="inten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638550"/>
            <a:ext cx="5716386" cy="1370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4157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Minimum Edit as Search</a:t>
            </a:r>
            <a:endParaRPr lang="en-US" dirty="0"/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But the space of all edit sequences is huge!</a:t>
            </a:r>
          </a:p>
          <a:p>
            <a:pPr lvl="1"/>
            <a:r>
              <a:rPr lang="en-US" smtClean="0"/>
              <a:t>We can’t afford to navigate naïvely</a:t>
            </a:r>
          </a:p>
          <a:p>
            <a:pPr lvl="1"/>
            <a:r>
              <a:rPr lang="en-US" smtClean="0"/>
              <a:t>Lots of distinct paths wind up at the same state.</a:t>
            </a:r>
          </a:p>
          <a:p>
            <a:pPr lvl="2"/>
            <a:r>
              <a:rPr lang="en-US" smtClean="0"/>
              <a:t>We don’t have to keep track of all of them</a:t>
            </a:r>
          </a:p>
          <a:p>
            <a:pPr lvl="2"/>
            <a:r>
              <a:rPr lang="en-US" smtClean="0"/>
              <a:t>Just the shortest path to each of those revisted states.</a:t>
            </a:r>
          </a:p>
          <a:p>
            <a:endParaRPr lang="en-US" dirty="0"/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charset="0"/>
                <a:ea typeface="ＭＳ Ｐゴシック" charset="0"/>
              </a:defRPr>
            </a:lvl9pPr>
          </a:lstStyle>
          <a:p>
            <a:fld id="{C4191803-DA13-374C-8019-58379243383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163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NLP-jurafsky">
  <a:themeElements>
    <a:clrScheme name="NLP Class">
      <a:dk1>
        <a:sysClr val="windowText" lastClr="000000"/>
      </a:dk1>
      <a:lt1>
        <a:sysClr val="window" lastClr="FFFFFF"/>
      </a:lt1>
      <a:dk2>
        <a:srgbClr val="605435"/>
      </a:dk2>
      <a:lt2>
        <a:srgbClr val="E7D19A"/>
      </a:lt2>
      <a:accent1>
        <a:srgbClr val="A4001D"/>
      </a:accent1>
      <a:accent2>
        <a:srgbClr val="2584BB"/>
      </a:accent2>
      <a:accent3>
        <a:srgbClr val="BB57BE"/>
      </a:accent3>
      <a:accent4>
        <a:srgbClr val="177245"/>
      </a:accent4>
      <a:accent5>
        <a:srgbClr val="35ACA2"/>
      </a:accent5>
      <a:accent6>
        <a:srgbClr val="FF8700"/>
      </a:accent6>
      <a:hlink>
        <a:srgbClr val="EF8E1C"/>
      </a:hlink>
      <a:folHlink>
        <a:srgbClr val="FEC60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40000"/>
            <a:lumOff val="60000"/>
          </a:schemeClr>
        </a:solidFill>
        <a:ln w="9525" cap="flat" cmpd="sng" algn="ctr">
          <a:noFill/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1800" dirty="0">
            <a:latin typeface="+mn-lt"/>
          </a:defRPr>
        </a:defPPr>
      </a:lstStyle>
    </a:txDef>
  </a:objectDefaults>
  <a:extraClrSchemeLst>
    <a:extraClrScheme>
      <a:clrScheme name="nlp-lucida-schem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lp-lucida-schem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lp-lucida-schem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NLP-jurafsky.potx</Template>
  <TotalTime>7462</TotalTime>
  <Words>440</Words>
  <Application>Microsoft Macintosh PowerPoint</Application>
  <PresentationFormat>On-screen Show (16:9)</PresentationFormat>
  <Paragraphs>91</Paragraphs>
  <Slides>11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NLP-jurafsky</vt:lpstr>
      <vt:lpstr>Minimum Edit Distance</vt:lpstr>
      <vt:lpstr>How similar are two strings?</vt:lpstr>
      <vt:lpstr>Edit Distance</vt:lpstr>
      <vt:lpstr>Minimum Edit Distance</vt:lpstr>
      <vt:lpstr>Minimum Edit Distance</vt:lpstr>
      <vt:lpstr>Alignment in Computational Biology</vt:lpstr>
      <vt:lpstr>Other uses of Edit Distance in NLP</vt:lpstr>
      <vt:lpstr>How to find the Min Edit Distance?</vt:lpstr>
      <vt:lpstr>Minimum Edit as Search</vt:lpstr>
      <vt:lpstr>Defining Min Edit Distance</vt:lpstr>
      <vt:lpstr>Minimum Edit Distance</vt:lpstr>
    </vt:vector>
  </TitlesOfParts>
  <Company>Stanford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</dc:title>
  <dc:creator>Christopher Manning</dc:creator>
  <cp:lastModifiedBy>emrosen</cp:lastModifiedBy>
  <cp:revision>101</cp:revision>
  <cp:lastPrinted>2009-04-20T16:46:08Z</cp:lastPrinted>
  <dcterms:created xsi:type="dcterms:W3CDTF">2010-04-19T15:31:24Z</dcterms:created>
  <dcterms:modified xsi:type="dcterms:W3CDTF">2012-02-06T06:03:18Z</dcterms:modified>
</cp:coreProperties>
</file>