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9" r:id="rId1"/>
  </p:sldMasterIdLst>
  <p:notesMasterIdLst>
    <p:notesMasterId r:id="rId19"/>
  </p:notesMasterIdLst>
  <p:handoutMasterIdLst>
    <p:handoutMasterId r:id="rId20"/>
  </p:handoutMasterIdLst>
  <p:sldIdLst>
    <p:sldId id="437" r:id="rId2"/>
    <p:sldId id="438" r:id="rId3"/>
    <p:sldId id="439" r:id="rId4"/>
    <p:sldId id="440" r:id="rId5"/>
    <p:sldId id="441" r:id="rId6"/>
    <p:sldId id="442" r:id="rId7"/>
    <p:sldId id="443" r:id="rId8"/>
    <p:sldId id="444" r:id="rId9"/>
    <p:sldId id="445" r:id="rId10"/>
    <p:sldId id="446" r:id="rId11"/>
    <p:sldId id="447" r:id="rId12"/>
    <p:sldId id="448" r:id="rId13"/>
    <p:sldId id="449" r:id="rId14"/>
    <p:sldId id="450" r:id="rId15"/>
    <p:sldId id="451" r:id="rId16"/>
    <p:sldId id="452" r:id="rId17"/>
    <p:sldId id="461" r:id="rId18"/>
  </p:sldIdLst>
  <p:sldSz cx="9144000" cy="5143500" type="screen16x9"/>
  <p:notesSz cx="6845300" cy="9396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4001D"/>
    <a:srgbClr val="A40508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06" autoAdjust="0"/>
    <p:restoredTop sz="86867" autoAdjust="0"/>
  </p:normalViewPr>
  <p:slideViewPr>
    <p:cSldViewPr>
      <p:cViewPr varScale="1">
        <p:scale>
          <a:sx n="103" d="100"/>
          <a:sy n="103" d="100"/>
        </p:scale>
        <p:origin x="-96" y="-2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2" d="100"/>
          <a:sy n="62" d="100"/>
        </p:scale>
        <p:origin x="-2224" y="-112"/>
      </p:cViewPr>
      <p:guideLst>
        <p:guide orient="horz" pos="2959"/>
        <p:guide pos="215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fld id="{8A029216-D615-3945-A1F3-D96FC886DA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263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3" y="704850"/>
            <a:ext cx="6264275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B9031F-EB71-7642-8F3C-6FDC1408CB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73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346639-C8C4-9A48-A995-2E425D4B1E5C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547CCA-62F1-1B41-8EA7-0BB94C81C200}" type="slidenum">
              <a:rPr lang="en-US"/>
              <a:pPr/>
              <a:t>12</a:t>
            </a:fld>
            <a:endParaRPr lang="en-US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346639-C8C4-9A48-A995-2E425D4B1E5C}" type="slidenum">
              <a:rPr lang="en-US"/>
              <a:pPr/>
              <a:t>17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3C518A-BCD5-5640-854E-370E2A1D0B53}" type="slidenum">
              <a:rPr lang="en-US"/>
              <a:pPr/>
              <a:t>2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9031F-EB71-7642-8F3C-6FDC1408CB9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107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5EC786-90C9-B845-9111-8E3E763FE7DB}" type="slidenum">
              <a:rPr lang="en-US"/>
              <a:pPr/>
              <a:t>6</a:t>
            </a:fld>
            <a:endParaRPr lang="en-US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12D1F3-A02B-E34E-A5A8-0152B8DC3FBC}" type="slidenum">
              <a:rPr lang="en-US"/>
              <a:pPr/>
              <a:t>7</a:t>
            </a:fld>
            <a:endParaRPr lang="en-US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3E2314-EE8A-B847-A766-AEEA45E825E0}" type="slidenum">
              <a:rPr lang="en-US"/>
              <a:pPr/>
              <a:t>8</a:t>
            </a:fld>
            <a:endParaRPr lang="en-US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F643AE-1CC2-BE40-8BE4-2BA5E466CEBC}" type="slidenum">
              <a:rPr lang="en-US"/>
              <a:pPr/>
              <a:t>9</a:t>
            </a:fld>
            <a:endParaRPr lang="en-US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CB869F-A84D-7A44-B023-850168FA7FBE}" type="slidenum">
              <a:rPr lang="en-US"/>
              <a:pPr/>
              <a:t>10</a:t>
            </a:fld>
            <a:endParaRPr lang="en-US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395D07-CA9A-894F-8C7D-8EEE36138543}" type="slidenum">
              <a:rPr lang="en-US"/>
              <a:pPr/>
              <a:t>11</a:t>
            </a:fld>
            <a:endParaRPr lang="en-US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510778"/>
            <a:ext cx="3890964" cy="1298972"/>
          </a:xfrm>
        </p:spPr>
        <p:txBody>
          <a:bodyPr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76550"/>
            <a:ext cx="3886200" cy="1676400"/>
          </a:xfrm>
        </p:spPr>
        <p:txBody>
          <a:bodyPr/>
          <a:lstStyle>
            <a:lvl1pPr marL="0" indent="0" algn="ctr">
              <a:spcBef>
                <a:spcPts val="900"/>
              </a:spcBef>
              <a:buFont typeface="Times" pitchFamily="-65" charset="0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39000" y="4705350"/>
            <a:ext cx="1219200" cy="3429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4705350"/>
            <a:ext cx="1905000" cy="3429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9" name="Picture 8" descr="wordcloud2.jpg"/>
          <p:cNvPicPr>
            <a:picLocks noChangeAspect="1"/>
          </p:cNvPicPr>
          <p:nvPr userDrawn="1"/>
        </p:nvPicPr>
        <p:blipFill rotWithShape="1">
          <a:blip r:embed="rId2"/>
          <a:srcRect l="19740" t="8415" r="20308" b="8153"/>
          <a:stretch/>
        </p:blipFill>
        <p:spPr>
          <a:xfrm>
            <a:off x="781451" y="165818"/>
            <a:ext cx="2647549" cy="4768132"/>
          </a:xfrm>
          <a:prstGeom prst="rect">
            <a:avLst/>
          </a:prstGeom>
        </p:spPr>
      </p:pic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0" y="4705350"/>
            <a:ext cx="765174" cy="3429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4C7FEE-6B48-4643-BCFB-F13B0E13E17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211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FA8D9-15F1-AF4D-8149-0C26EB27AC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83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285750"/>
            <a:ext cx="2114550" cy="4400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5750"/>
            <a:ext cx="6191250" cy="440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7BED9-9427-674C-8047-314E304C86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81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14450"/>
            <a:ext cx="7772400" cy="1628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057525"/>
            <a:ext cx="7772400" cy="1628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43D734-B240-FB4D-AF6E-6869FD66910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467600" cy="742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300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Narrow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2550"/>
            <a:ext cx="6858000" cy="3333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51816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286000" y="470535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706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mplete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7680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2550"/>
            <a:ext cx="8534400" cy="3333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470535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617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2BDC8F-D922-0A4E-AAA0-9C7D97FF3D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14450"/>
            <a:ext cx="3810000" cy="3371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314450"/>
            <a:ext cx="3810000" cy="3371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468630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7A63A-31A1-2C4C-95AA-A445DBCAB1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913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25372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733550"/>
            <a:ext cx="4040188" cy="2971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6" y="125372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1733550"/>
            <a:ext cx="4041775" cy="2971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2484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819400" y="470535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C68C3-6089-F349-9232-42643877B0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467600" cy="742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275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C7101-16EA-C942-850C-355264FDE9E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62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28E5E2-1321-4548-96C8-615581C5A8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7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750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343150"/>
            <a:ext cx="3008313" cy="22514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729988-E849-C549-AA67-252EA40F09C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312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882B1-C6D6-A945-BB8B-B7B1B12471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4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81000"/>
            <a:ext cx="74676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52550"/>
            <a:ext cx="777240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0" y="4705350"/>
            <a:ext cx="1981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4705350"/>
            <a:ext cx="1981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fld id="{91F816EA-24CC-2048-859A-C5EA9F27539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74056" y="325348"/>
            <a:ext cx="868944" cy="8748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0" y="8750"/>
            <a:ext cx="1295400" cy="2616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A4001D"/>
                </a:solidFill>
                <a:latin typeface="+mn-lt"/>
              </a:rPr>
              <a:t>Dan Jurafsky</a:t>
            </a:r>
            <a:endParaRPr lang="en-US" sz="1100" dirty="0">
              <a:solidFill>
                <a:srgbClr val="A4001D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1" r:id="rId13"/>
    <p:sldLayoutId id="2147483712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85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2pPr>
      <a:lvl3pPr marL="1028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1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4pPr>
      <a:lvl5pPr marL="17145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171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6pPr>
      <a:lvl7pPr marL="26289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7pPr>
      <a:lvl8pPr marL="30861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8pPr>
      <a:lvl9pPr marL="35433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510778"/>
            <a:ext cx="4800600" cy="1298972"/>
          </a:xfrm>
        </p:spPr>
        <p:txBody>
          <a:bodyPr/>
          <a:lstStyle/>
          <a:p>
            <a:r>
              <a:rPr lang="en-US" sz="4400" dirty="0" smtClean="0"/>
              <a:t>Minimum Edit Distance</a:t>
            </a:r>
            <a:endParaRPr lang="en-US" sz="4400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91000" y="2286000"/>
            <a:ext cx="4419600" cy="1714500"/>
          </a:xfrm>
        </p:spPr>
        <p:txBody>
          <a:bodyPr/>
          <a:lstStyle/>
          <a:p>
            <a:pPr eaLnBrk="1" hangingPunct="1"/>
            <a:endParaRPr lang="en-US" dirty="0">
              <a:solidFill>
                <a:srgbClr val="A50021"/>
              </a:solidFill>
              <a:latin typeface="Calibri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sz="3200" dirty="0" smtClean="0">
                <a:solidFill>
                  <a:srgbClr val="A50021"/>
                </a:solidFill>
                <a:latin typeface="Calibri" charset="0"/>
              </a:rPr>
              <a:t>Minimum Edit Distance in Computational Biology</a:t>
            </a:r>
            <a:endParaRPr lang="en-US" sz="3200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110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Given two strings 		x = x</a:t>
            </a:r>
            <a:r>
              <a:rPr lang="en-US" sz="2800" baseline="-25000" dirty="0"/>
              <a:t>1</a:t>
            </a:r>
            <a:r>
              <a:rPr lang="en-US" sz="2800" dirty="0"/>
              <a:t>……</a:t>
            </a:r>
            <a:r>
              <a:rPr lang="en-US" sz="2800" dirty="0" err="1"/>
              <a:t>x</a:t>
            </a:r>
            <a:r>
              <a:rPr lang="en-US" sz="2800" baseline="-25000" dirty="0" err="1"/>
              <a:t>M</a:t>
            </a:r>
            <a:r>
              <a:rPr lang="en-US" sz="2800" dirty="0"/>
              <a:t>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					y = y</a:t>
            </a:r>
            <a:r>
              <a:rPr lang="en-US" sz="2800" baseline="-25000" dirty="0"/>
              <a:t>1</a:t>
            </a:r>
            <a:r>
              <a:rPr lang="en-US" sz="2800" dirty="0"/>
              <a:t>……</a:t>
            </a:r>
            <a:r>
              <a:rPr lang="en-US" sz="2800" dirty="0" err="1"/>
              <a:t>y</a:t>
            </a:r>
            <a:r>
              <a:rPr lang="en-US" sz="2800" baseline="-25000" dirty="0" err="1"/>
              <a:t>N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Find substrings x’, y’ whose similarity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	(optimal global alignment value)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	is maximum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		x = </a:t>
            </a:r>
            <a:r>
              <a:rPr lang="en-US" dirty="0" err="1"/>
              <a:t>aaaacccccggggtta</a:t>
            </a: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		y = </a:t>
            </a:r>
            <a:r>
              <a:rPr lang="en-US" dirty="0" err="1"/>
              <a:t>ttcccgggaaccaacc</a:t>
            </a:r>
            <a:endParaRPr lang="en-US" dirty="0"/>
          </a:p>
        </p:txBody>
      </p:sp>
      <p:sp>
        <p:nvSpPr>
          <p:cNvPr id="13115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24400" y="4800600"/>
            <a:ext cx="2895600" cy="342900"/>
          </a:xfrm>
          <a:noFill/>
        </p:spPr>
        <p:txBody>
          <a:bodyPr/>
          <a:lstStyle/>
          <a:p>
            <a:r>
              <a:rPr lang="en-US" sz="1200" dirty="0"/>
              <a:t>Slide from </a:t>
            </a:r>
            <a:r>
              <a:rPr lang="en-US" sz="1200" dirty="0" err="1"/>
              <a:t>Serafim</a:t>
            </a:r>
            <a:r>
              <a:rPr lang="en-US" sz="1200" dirty="0"/>
              <a:t> </a:t>
            </a:r>
            <a:r>
              <a:rPr lang="en-US" sz="1200" dirty="0" err="1"/>
              <a:t>Batzoglou</a:t>
            </a:r>
            <a:endParaRPr lang="en-US" sz="1200" dirty="0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2552700" y="4393406"/>
            <a:ext cx="838200" cy="342900"/>
          </a:xfrm>
          <a:prstGeom prst="rect">
            <a:avLst/>
          </a:prstGeom>
          <a:solidFill>
            <a:srgbClr val="F6FFE3">
              <a:alpha val="30196"/>
            </a:srgbClr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1905000" y="4781550"/>
            <a:ext cx="838200" cy="350044"/>
          </a:xfrm>
          <a:prstGeom prst="rect">
            <a:avLst/>
          </a:prstGeom>
          <a:solidFill>
            <a:srgbClr val="F6FFE3">
              <a:alpha val="30196"/>
            </a:srgbClr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6197600" y="2271712"/>
            <a:ext cx="2700338" cy="1914525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6197600" y="4126706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6200775" y="4075509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6200775" y="4029075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6197600" y="3982640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>
            <a:off x="6200775" y="3939778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6197600" y="3888581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31" name="Line 15"/>
          <p:cNvSpPr>
            <a:spLocks noChangeShapeType="1"/>
          </p:cNvSpPr>
          <p:nvPr/>
        </p:nvSpPr>
        <p:spPr bwMode="auto">
          <a:xfrm>
            <a:off x="6191250" y="3842147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32" name="Line 16"/>
          <p:cNvSpPr>
            <a:spLocks noChangeShapeType="1"/>
          </p:cNvSpPr>
          <p:nvPr/>
        </p:nvSpPr>
        <p:spPr bwMode="auto">
          <a:xfrm>
            <a:off x="6200775" y="379571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>
            <a:off x="6200775" y="3745706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>
            <a:off x="6197600" y="3694509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35" name="Line 19"/>
          <p:cNvSpPr>
            <a:spLocks noChangeShapeType="1"/>
          </p:cNvSpPr>
          <p:nvPr/>
        </p:nvSpPr>
        <p:spPr bwMode="auto">
          <a:xfrm>
            <a:off x="6197600" y="3649265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36" name="Line 20"/>
          <p:cNvSpPr>
            <a:spLocks noChangeShapeType="1"/>
          </p:cNvSpPr>
          <p:nvPr/>
        </p:nvSpPr>
        <p:spPr bwMode="auto">
          <a:xfrm>
            <a:off x="6200775" y="3602831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37" name="Line 21"/>
          <p:cNvSpPr>
            <a:spLocks noChangeShapeType="1"/>
          </p:cNvSpPr>
          <p:nvPr/>
        </p:nvSpPr>
        <p:spPr bwMode="auto">
          <a:xfrm>
            <a:off x="6192838" y="3558778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38" name="Line 22"/>
          <p:cNvSpPr>
            <a:spLocks noChangeShapeType="1"/>
          </p:cNvSpPr>
          <p:nvPr/>
        </p:nvSpPr>
        <p:spPr bwMode="auto">
          <a:xfrm>
            <a:off x="6200775" y="3507581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39" name="Line 23"/>
          <p:cNvSpPr>
            <a:spLocks noChangeShapeType="1"/>
          </p:cNvSpPr>
          <p:nvPr/>
        </p:nvSpPr>
        <p:spPr bwMode="auto">
          <a:xfrm>
            <a:off x="6194425" y="3461147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40" name="Line 24"/>
          <p:cNvSpPr>
            <a:spLocks noChangeShapeType="1"/>
          </p:cNvSpPr>
          <p:nvPr/>
        </p:nvSpPr>
        <p:spPr bwMode="auto">
          <a:xfrm>
            <a:off x="6205538" y="3414713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41" name="Line 25"/>
          <p:cNvSpPr>
            <a:spLocks noChangeShapeType="1"/>
          </p:cNvSpPr>
          <p:nvPr/>
        </p:nvSpPr>
        <p:spPr bwMode="auto">
          <a:xfrm>
            <a:off x="6200775" y="3362325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42" name="Line 26"/>
          <p:cNvSpPr>
            <a:spLocks noChangeShapeType="1"/>
          </p:cNvSpPr>
          <p:nvPr/>
        </p:nvSpPr>
        <p:spPr bwMode="auto">
          <a:xfrm>
            <a:off x="6205538" y="3312319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43" name="Line 27"/>
          <p:cNvSpPr>
            <a:spLocks noChangeShapeType="1"/>
          </p:cNvSpPr>
          <p:nvPr/>
        </p:nvSpPr>
        <p:spPr bwMode="auto">
          <a:xfrm>
            <a:off x="6205538" y="3265884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44" name="Line 28"/>
          <p:cNvSpPr>
            <a:spLocks noChangeShapeType="1"/>
          </p:cNvSpPr>
          <p:nvPr/>
        </p:nvSpPr>
        <p:spPr bwMode="auto">
          <a:xfrm>
            <a:off x="6200775" y="3219450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45" name="Line 29"/>
          <p:cNvSpPr>
            <a:spLocks noChangeShapeType="1"/>
          </p:cNvSpPr>
          <p:nvPr/>
        </p:nvSpPr>
        <p:spPr bwMode="auto">
          <a:xfrm>
            <a:off x="6205538" y="3175397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46" name="Line 30"/>
          <p:cNvSpPr>
            <a:spLocks noChangeShapeType="1"/>
          </p:cNvSpPr>
          <p:nvPr/>
        </p:nvSpPr>
        <p:spPr bwMode="auto">
          <a:xfrm>
            <a:off x="6200775" y="3124200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47" name="Line 31"/>
          <p:cNvSpPr>
            <a:spLocks noChangeShapeType="1"/>
          </p:cNvSpPr>
          <p:nvPr/>
        </p:nvSpPr>
        <p:spPr bwMode="auto">
          <a:xfrm>
            <a:off x="6194425" y="3077765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48" name="Line 32"/>
          <p:cNvSpPr>
            <a:spLocks noChangeShapeType="1"/>
          </p:cNvSpPr>
          <p:nvPr/>
        </p:nvSpPr>
        <p:spPr bwMode="auto">
          <a:xfrm>
            <a:off x="6197600" y="3031331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49" name="Line 33"/>
          <p:cNvSpPr>
            <a:spLocks noChangeShapeType="1"/>
          </p:cNvSpPr>
          <p:nvPr/>
        </p:nvSpPr>
        <p:spPr bwMode="auto">
          <a:xfrm>
            <a:off x="6192838" y="2986088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50" name="Line 34"/>
          <p:cNvSpPr>
            <a:spLocks noChangeShapeType="1"/>
          </p:cNvSpPr>
          <p:nvPr/>
        </p:nvSpPr>
        <p:spPr bwMode="auto">
          <a:xfrm>
            <a:off x="6200775" y="2931319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51" name="Line 35"/>
          <p:cNvSpPr>
            <a:spLocks noChangeShapeType="1"/>
          </p:cNvSpPr>
          <p:nvPr/>
        </p:nvSpPr>
        <p:spPr bwMode="auto">
          <a:xfrm>
            <a:off x="6200775" y="2884884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52" name="Line 36"/>
          <p:cNvSpPr>
            <a:spLocks noChangeShapeType="1"/>
          </p:cNvSpPr>
          <p:nvPr/>
        </p:nvSpPr>
        <p:spPr bwMode="auto">
          <a:xfrm>
            <a:off x="6205538" y="2838450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53" name="Line 37"/>
          <p:cNvSpPr>
            <a:spLocks noChangeShapeType="1"/>
          </p:cNvSpPr>
          <p:nvPr/>
        </p:nvSpPr>
        <p:spPr bwMode="auto">
          <a:xfrm>
            <a:off x="6196013" y="2794397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54" name="Line 38"/>
          <p:cNvSpPr>
            <a:spLocks noChangeShapeType="1"/>
          </p:cNvSpPr>
          <p:nvPr/>
        </p:nvSpPr>
        <p:spPr bwMode="auto">
          <a:xfrm>
            <a:off x="6199188" y="2744390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55" name="Line 39"/>
          <p:cNvSpPr>
            <a:spLocks noChangeShapeType="1"/>
          </p:cNvSpPr>
          <p:nvPr/>
        </p:nvSpPr>
        <p:spPr bwMode="auto">
          <a:xfrm>
            <a:off x="6197600" y="2697956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56" name="Line 40"/>
          <p:cNvSpPr>
            <a:spLocks noChangeShapeType="1"/>
          </p:cNvSpPr>
          <p:nvPr/>
        </p:nvSpPr>
        <p:spPr bwMode="auto">
          <a:xfrm>
            <a:off x="6200775" y="2651522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57" name="Line 41"/>
          <p:cNvSpPr>
            <a:spLocks noChangeShapeType="1"/>
          </p:cNvSpPr>
          <p:nvPr/>
        </p:nvSpPr>
        <p:spPr bwMode="auto">
          <a:xfrm>
            <a:off x="6197600" y="2611040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58" name="Line 42"/>
          <p:cNvSpPr>
            <a:spLocks noChangeShapeType="1"/>
          </p:cNvSpPr>
          <p:nvPr/>
        </p:nvSpPr>
        <p:spPr bwMode="auto">
          <a:xfrm>
            <a:off x="6197600" y="2564606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59" name="Line 43"/>
          <p:cNvSpPr>
            <a:spLocks noChangeShapeType="1"/>
          </p:cNvSpPr>
          <p:nvPr/>
        </p:nvSpPr>
        <p:spPr bwMode="auto">
          <a:xfrm>
            <a:off x="6200775" y="2518172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60" name="Line 44"/>
          <p:cNvSpPr>
            <a:spLocks noChangeShapeType="1"/>
          </p:cNvSpPr>
          <p:nvPr/>
        </p:nvSpPr>
        <p:spPr bwMode="auto">
          <a:xfrm>
            <a:off x="6192838" y="2474119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61" name="Line 45"/>
          <p:cNvSpPr>
            <a:spLocks noChangeShapeType="1"/>
          </p:cNvSpPr>
          <p:nvPr/>
        </p:nvSpPr>
        <p:spPr bwMode="auto">
          <a:xfrm>
            <a:off x="6200775" y="242411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62" name="Line 46"/>
          <p:cNvSpPr>
            <a:spLocks noChangeShapeType="1"/>
          </p:cNvSpPr>
          <p:nvPr/>
        </p:nvSpPr>
        <p:spPr bwMode="auto">
          <a:xfrm>
            <a:off x="6194425" y="2377678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63" name="Line 47"/>
          <p:cNvSpPr>
            <a:spLocks noChangeShapeType="1"/>
          </p:cNvSpPr>
          <p:nvPr/>
        </p:nvSpPr>
        <p:spPr bwMode="auto">
          <a:xfrm>
            <a:off x="6205538" y="2331244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64" name="Line 48"/>
          <p:cNvSpPr>
            <a:spLocks noChangeShapeType="1"/>
          </p:cNvSpPr>
          <p:nvPr/>
        </p:nvSpPr>
        <p:spPr bwMode="auto">
          <a:xfrm flipV="1">
            <a:off x="6270625" y="227409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65" name="Line 49"/>
          <p:cNvSpPr>
            <a:spLocks noChangeShapeType="1"/>
          </p:cNvSpPr>
          <p:nvPr/>
        </p:nvSpPr>
        <p:spPr bwMode="auto">
          <a:xfrm flipV="1">
            <a:off x="6338888" y="2276475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66" name="Line 50"/>
          <p:cNvSpPr>
            <a:spLocks noChangeShapeType="1"/>
          </p:cNvSpPr>
          <p:nvPr/>
        </p:nvSpPr>
        <p:spPr bwMode="auto">
          <a:xfrm flipV="1">
            <a:off x="6410325" y="2271712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67" name="Line 51"/>
          <p:cNvSpPr>
            <a:spLocks noChangeShapeType="1"/>
          </p:cNvSpPr>
          <p:nvPr/>
        </p:nvSpPr>
        <p:spPr bwMode="auto">
          <a:xfrm flipV="1">
            <a:off x="6473825" y="227409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68" name="Line 52"/>
          <p:cNvSpPr>
            <a:spLocks noChangeShapeType="1"/>
          </p:cNvSpPr>
          <p:nvPr/>
        </p:nvSpPr>
        <p:spPr bwMode="auto">
          <a:xfrm flipV="1">
            <a:off x="6535738" y="2276475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69" name="Line 53"/>
          <p:cNvSpPr>
            <a:spLocks noChangeShapeType="1"/>
          </p:cNvSpPr>
          <p:nvPr/>
        </p:nvSpPr>
        <p:spPr bwMode="auto">
          <a:xfrm flipV="1">
            <a:off x="6604000" y="2278856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70" name="Line 54"/>
          <p:cNvSpPr>
            <a:spLocks noChangeShapeType="1"/>
          </p:cNvSpPr>
          <p:nvPr/>
        </p:nvSpPr>
        <p:spPr bwMode="auto">
          <a:xfrm flipV="1">
            <a:off x="6675438" y="227409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71" name="Line 55"/>
          <p:cNvSpPr>
            <a:spLocks noChangeShapeType="1"/>
          </p:cNvSpPr>
          <p:nvPr/>
        </p:nvSpPr>
        <p:spPr bwMode="auto">
          <a:xfrm flipV="1">
            <a:off x="6738938" y="2276475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72" name="Line 56"/>
          <p:cNvSpPr>
            <a:spLocks noChangeShapeType="1"/>
          </p:cNvSpPr>
          <p:nvPr/>
        </p:nvSpPr>
        <p:spPr bwMode="auto">
          <a:xfrm flipV="1">
            <a:off x="6802438" y="2271712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73" name="Line 57"/>
          <p:cNvSpPr>
            <a:spLocks noChangeShapeType="1"/>
          </p:cNvSpPr>
          <p:nvPr/>
        </p:nvSpPr>
        <p:spPr bwMode="auto">
          <a:xfrm flipV="1">
            <a:off x="6872288" y="227409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74" name="Line 58"/>
          <p:cNvSpPr>
            <a:spLocks noChangeShapeType="1"/>
          </p:cNvSpPr>
          <p:nvPr/>
        </p:nvSpPr>
        <p:spPr bwMode="auto">
          <a:xfrm flipV="1">
            <a:off x="6943725" y="2269331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75" name="Line 59"/>
          <p:cNvSpPr>
            <a:spLocks noChangeShapeType="1"/>
          </p:cNvSpPr>
          <p:nvPr/>
        </p:nvSpPr>
        <p:spPr bwMode="auto">
          <a:xfrm flipV="1">
            <a:off x="7007225" y="2271712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76" name="Line 60"/>
          <p:cNvSpPr>
            <a:spLocks noChangeShapeType="1"/>
          </p:cNvSpPr>
          <p:nvPr/>
        </p:nvSpPr>
        <p:spPr bwMode="auto">
          <a:xfrm flipV="1">
            <a:off x="7069138" y="227409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77" name="Line 61"/>
          <p:cNvSpPr>
            <a:spLocks noChangeShapeType="1"/>
          </p:cNvSpPr>
          <p:nvPr/>
        </p:nvSpPr>
        <p:spPr bwMode="auto">
          <a:xfrm flipV="1">
            <a:off x="7137400" y="2276475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78" name="Line 62"/>
          <p:cNvSpPr>
            <a:spLocks noChangeShapeType="1"/>
          </p:cNvSpPr>
          <p:nvPr/>
        </p:nvSpPr>
        <p:spPr bwMode="auto">
          <a:xfrm flipV="1">
            <a:off x="7208838" y="2271712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79" name="Line 63"/>
          <p:cNvSpPr>
            <a:spLocks noChangeShapeType="1"/>
          </p:cNvSpPr>
          <p:nvPr/>
        </p:nvSpPr>
        <p:spPr bwMode="auto">
          <a:xfrm flipV="1">
            <a:off x="7272338" y="227409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80" name="Line 64"/>
          <p:cNvSpPr>
            <a:spLocks noChangeShapeType="1"/>
          </p:cNvSpPr>
          <p:nvPr/>
        </p:nvSpPr>
        <p:spPr bwMode="auto">
          <a:xfrm flipV="1">
            <a:off x="7346950" y="2271712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81" name="Line 65"/>
          <p:cNvSpPr>
            <a:spLocks noChangeShapeType="1"/>
          </p:cNvSpPr>
          <p:nvPr/>
        </p:nvSpPr>
        <p:spPr bwMode="auto">
          <a:xfrm flipV="1">
            <a:off x="7415213" y="227409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82" name="Line 66"/>
          <p:cNvSpPr>
            <a:spLocks noChangeShapeType="1"/>
          </p:cNvSpPr>
          <p:nvPr/>
        </p:nvSpPr>
        <p:spPr bwMode="auto">
          <a:xfrm flipV="1">
            <a:off x="7486650" y="2269331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83" name="Line 67"/>
          <p:cNvSpPr>
            <a:spLocks noChangeShapeType="1"/>
          </p:cNvSpPr>
          <p:nvPr/>
        </p:nvSpPr>
        <p:spPr bwMode="auto">
          <a:xfrm flipV="1">
            <a:off x="7550150" y="2271712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84" name="Line 68"/>
          <p:cNvSpPr>
            <a:spLocks noChangeShapeType="1"/>
          </p:cNvSpPr>
          <p:nvPr/>
        </p:nvSpPr>
        <p:spPr bwMode="auto">
          <a:xfrm flipV="1">
            <a:off x="7612063" y="227409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85" name="Line 69"/>
          <p:cNvSpPr>
            <a:spLocks noChangeShapeType="1"/>
          </p:cNvSpPr>
          <p:nvPr/>
        </p:nvSpPr>
        <p:spPr bwMode="auto">
          <a:xfrm flipV="1">
            <a:off x="7680325" y="2276475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86" name="Line 70"/>
          <p:cNvSpPr>
            <a:spLocks noChangeShapeType="1"/>
          </p:cNvSpPr>
          <p:nvPr/>
        </p:nvSpPr>
        <p:spPr bwMode="auto">
          <a:xfrm flipV="1">
            <a:off x="7751763" y="2271712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87" name="Line 71"/>
          <p:cNvSpPr>
            <a:spLocks noChangeShapeType="1"/>
          </p:cNvSpPr>
          <p:nvPr/>
        </p:nvSpPr>
        <p:spPr bwMode="auto">
          <a:xfrm flipV="1">
            <a:off x="7815263" y="227409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88" name="Line 72"/>
          <p:cNvSpPr>
            <a:spLocks noChangeShapeType="1"/>
          </p:cNvSpPr>
          <p:nvPr/>
        </p:nvSpPr>
        <p:spPr bwMode="auto">
          <a:xfrm flipV="1">
            <a:off x="7880350" y="2269331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89" name="Line 73"/>
          <p:cNvSpPr>
            <a:spLocks noChangeShapeType="1"/>
          </p:cNvSpPr>
          <p:nvPr/>
        </p:nvSpPr>
        <p:spPr bwMode="auto">
          <a:xfrm flipV="1">
            <a:off x="7948613" y="2271712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90" name="Line 74"/>
          <p:cNvSpPr>
            <a:spLocks noChangeShapeType="1"/>
          </p:cNvSpPr>
          <p:nvPr/>
        </p:nvSpPr>
        <p:spPr bwMode="auto">
          <a:xfrm flipV="1">
            <a:off x="8020050" y="2266950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91" name="Line 75"/>
          <p:cNvSpPr>
            <a:spLocks noChangeShapeType="1"/>
          </p:cNvSpPr>
          <p:nvPr/>
        </p:nvSpPr>
        <p:spPr bwMode="auto">
          <a:xfrm flipV="1">
            <a:off x="8083550" y="2269331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92" name="Line 76"/>
          <p:cNvSpPr>
            <a:spLocks noChangeShapeType="1"/>
          </p:cNvSpPr>
          <p:nvPr/>
        </p:nvSpPr>
        <p:spPr bwMode="auto">
          <a:xfrm flipV="1">
            <a:off x="8145463" y="2271712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93" name="Line 77"/>
          <p:cNvSpPr>
            <a:spLocks noChangeShapeType="1"/>
          </p:cNvSpPr>
          <p:nvPr/>
        </p:nvSpPr>
        <p:spPr bwMode="auto">
          <a:xfrm flipV="1">
            <a:off x="8213725" y="227409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94" name="Line 78"/>
          <p:cNvSpPr>
            <a:spLocks noChangeShapeType="1"/>
          </p:cNvSpPr>
          <p:nvPr/>
        </p:nvSpPr>
        <p:spPr bwMode="auto">
          <a:xfrm flipV="1">
            <a:off x="8285163" y="2269331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95" name="Line 79"/>
          <p:cNvSpPr>
            <a:spLocks noChangeShapeType="1"/>
          </p:cNvSpPr>
          <p:nvPr/>
        </p:nvSpPr>
        <p:spPr bwMode="auto">
          <a:xfrm flipV="1">
            <a:off x="8348663" y="2271712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96" name="Line 80"/>
          <p:cNvSpPr>
            <a:spLocks noChangeShapeType="1"/>
          </p:cNvSpPr>
          <p:nvPr/>
        </p:nvSpPr>
        <p:spPr bwMode="auto">
          <a:xfrm flipV="1">
            <a:off x="8415338" y="2269331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97" name="Line 81"/>
          <p:cNvSpPr>
            <a:spLocks noChangeShapeType="1"/>
          </p:cNvSpPr>
          <p:nvPr/>
        </p:nvSpPr>
        <p:spPr bwMode="auto">
          <a:xfrm flipV="1">
            <a:off x="8478838" y="2271712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98" name="Line 82"/>
          <p:cNvSpPr>
            <a:spLocks noChangeShapeType="1"/>
          </p:cNvSpPr>
          <p:nvPr/>
        </p:nvSpPr>
        <p:spPr bwMode="auto">
          <a:xfrm flipV="1">
            <a:off x="8540750" y="227409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499" name="Line 83"/>
          <p:cNvSpPr>
            <a:spLocks noChangeShapeType="1"/>
          </p:cNvSpPr>
          <p:nvPr/>
        </p:nvSpPr>
        <p:spPr bwMode="auto">
          <a:xfrm flipV="1">
            <a:off x="8609013" y="2276475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500" name="Line 84"/>
          <p:cNvSpPr>
            <a:spLocks noChangeShapeType="1"/>
          </p:cNvSpPr>
          <p:nvPr/>
        </p:nvSpPr>
        <p:spPr bwMode="auto">
          <a:xfrm flipV="1">
            <a:off x="8682038" y="2271712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501" name="Line 85"/>
          <p:cNvSpPr>
            <a:spLocks noChangeShapeType="1"/>
          </p:cNvSpPr>
          <p:nvPr/>
        </p:nvSpPr>
        <p:spPr bwMode="auto">
          <a:xfrm flipV="1">
            <a:off x="8743950" y="227409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502" name="Line 86"/>
          <p:cNvSpPr>
            <a:spLocks noChangeShapeType="1"/>
          </p:cNvSpPr>
          <p:nvPr/>
        </p:nvSpPr>
        <p:spPr bwMode="auto">
          <a:xfrm flipV="1">
            <a:off x="8820150" y="2271712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503" name="Freeform 87"/>
          <p:cNvSpPr>
            <a:spLocks/>
          </p:cNvSpPr>
          <p:nvPr/>
        </p:nvSpPr>
        <p:spPr bwMode="auto">
          <a:xfrm flipH="1">
            <a:off x="7378700" y="2949178"/>
            <a:ext cx="666750" cy="534591"/>
          </a:xfrm>
          <a:custGeom>
            <a:avLst/>
            <a:gdLst>
              <a:gd name="T0" fmla="*/ 0 w 2333"/>
              <a:gd name="T1" fmla="*/ 2147483647 h 2275"/>
              <a:gd name="T2" fmla="*/ 1213792797 w 2333"/>
              <a:gd name="T3" fmla="*/ 2147483647 h 2275"/>
              <a:gd name="T4" fmla="*/ 2147483647 w 2333"/>
              <a:gd name="T5" fmla="*/ 2147483647 h 2275"/>
              <a:gd name="T6" fmla="*/ 2147483647 w 2333"/>
              <a:gd name="T7" fmla="*/ 2147483647 h 2275"/>
              <a:gd name="T8" fmla="*/ 2147483647 w 2333"/>
              <a:gd name="T9" fmla="*/ 2147483647 h 2275"/>
              <a:gd name="T10" fmla="*/ 2147483647 w 2333"/>
              <a:gd name="T11" fmla="*/ 2147483647 h 2275"/>
              <a:gd name="T12" fmla="*/ 2147483647 w 2333"/>
              <a:gd name="T13" fmla="*/ 2147483647 h 2275"/>
              <a:gd name="T14" fmla="*/ 2147483647 w 2333"/>
              <a:gd name="T15" fmla="*/ 2147483647 h 2275"/>
              <a:gd name="T16" fmla="*/ 2147483647 w 2333"/>
              <a:gd name="T17" fmla="*/ 2147483647 h 2275"/>
              <a:gd name="T18" fmla="*/ 2147483647 w 2333"/>
              <a:gd name="T19" fmla="*/ 2147483647 h 2275"/>
              <a:gd name="T20" fmla="*/ 2147483647 w 2333"/>
              <a:gd name="T21" fmla="*/ 2147483647 h 2275"/>
              <a:gd name="T22" fmla="*/ 2147483647 w 2333"/>
              <a:gd name="T23" fmla="*/ 2147483647 h 2275"/>
              <a:gd name="T24" fmla="*/ 2147483647 w 2333"/>
              <a:gd name="T25" fmla="*/ 2147483647 h 2275"/>
              <a:gd name="T26" fmla="*/ 2147483647 w 2333"/>
              <a:gd name="T27" fmla="*/ 2147483647 h 2275"/>
              <a:gd name="T28" fmla="*/ 2147483647 w 2333"/>
              <a:gd name="T29" fmla="*/ 2147483647 h 2275"/>
              <a:gd name="T30" fmla="*/ 2147483647 w 2333"/>
              <a:gd name="T31" fmla="*/ 2147483647 h 2275"/>
              <a:gd name="T32" fmla="*/ 2147483647 w 2333"/>
              <a:gd name="T33" fmla="*/ 2147483647 h 2275"/>
              <a:gd name="T34" fmla="*/ 2147483647 w 2333"/>
              <a:gd name="T35" fmla="*/ 2147483647 h 2275"/>
              <a:gd name="T36" fmla="*/ 2147483647 w 2333"/>
              <a:gd name="T37" fmla="*/ 2147483647 h 2275"/>
              <a:gd name="T38" fmla="*/ 2147483647 w 2333"/>
              <a:gd name="T39" fmla="*/ 0 h 227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33"/>
              <a:gd name="T61" fmla="*/ 0 h 2275"/>
              <a:gd name="T62" fmla="*/ 2333 w 2333"/>
              <a:gd name="T63" fmla="*/ 2275 h 227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33" h="2275">
                <a:moveTo>
                  <a:pt x="0" y="2275"/>
                </a:moveTo>
                <a:lnTo>
                  <a:pt x="52" y="2211"/>
                </a:lnTo>
                <a:lnTo>
                  <a:pt x="116" y="2153"/>
                </a:lnTo>
                <a:lnTo>
                  <a:pt x="122" y="2089"/>
                </a:lnTo>
                <a:lnTo>
                  <a:pt x="180" y="2042"/>
                </a:lnTo>
                <a:lnTo>
                  <a:pt x="425" y="1803"/>
                </a:lnTo>
                <a:lnTo>
                  <a:pt x="588" y="1803"/>
                </a:lnTo>
                <a:lnTo>
                  <a:pt x="774" y="1629"/>
                </a:lnTo>
                <a:lnTo>
                  <a:pt x="774" y="1571"/>
                </a:lnTo>
                <a:lnTo>
                  <a:pt x="1076" y="1274"/>
                </a:lnTo>
                <a:lnTo>
                  <a:pt x="1076" y="1210"/>
                </a:lnTo>
                <a:lnTo>
                  <a:pt x="1489" y="809"/>
                </a:lnTo>
                <a:lnTo>
                  <a:pt x="1792" y="809"/>
                </a:lnTo>
                <a:lnTo>
                  <a:pt x="1966" y="640"/>
                </a:lnTo>
                <a:lnTo>
                  <a:pt x="1966" y="570"/>
                </a:lnTo>
                <a:lnTo>
                  <a:pt x="2077" y="454"/>
                </a:lnTo>
                <a:lnTo>
                  <a:pt x="2077" y="355"/>
                </a:lnTo>
                <a:lnTo>
                  <a:pt x="2263" y="180"/>
                </a:lnTo>
                <a:lnTo>
                  <a:pt x="2263" y="75"/>
                </a:lnTo>
                <a:lnTo>
                  <a:pt x="2333" y="0"/>
                </a:lnTo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33350"/>
            <a:ext cx="7467600" cy="742950"/>
          </a:xfrm>
        </p:spPr>
        <p:txBody>
          <a:bodyPr/>
          <a:lstStyle/>
          <a:p>
            <a:r>
              <a:rPr lang="en-US" dirty="0" smtClean="0"/>
              <a:t>The Local Alignment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561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0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0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0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0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0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0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0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0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0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0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0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60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0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0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60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60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60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60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60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60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60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60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60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60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6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60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60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6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60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60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60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60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60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60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60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60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60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60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60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60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6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6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60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60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60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60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60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60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60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60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60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60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60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6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6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6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6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6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6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6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6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6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6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" dur="500"/>
                                        <p:tgtEl>
                                          <p:spTgt spid="6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6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6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500"/>
                                        <p:tgtEl>
                                          <p:spTgt spid="6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" dur="500"/>
                                        <p:tgtEl>
                                          <p:spTgt spid="6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6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" dur="500"/>
                                        <p:tgtEl>
                                          <p:spTgt spid="6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500"/>
                                        <p:tgtEl>
                                          <p:spTgt spid="6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" dur="500"/>
                                        <p:tgtEl>
                                          <p:spTgt spid="6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" dur="500"/>
                                        <p:tgtEl>
                                          <p:spTgt spid="6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2" dur="500"/>
                                        <p:tgtEl>
                                          <p:spTgt spid="6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" dur="500"/>
                                        <p:tgtEl>
                                          <p:spTgt spid="6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8" dur="500"/>
                                        <p:tgtEl>
                                          <p:spTgt spid="6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nimBg="1"/>
      <p:bldP spid="60421" grpId="0" animBg="1"/>
      <p:bldP spid="60424" grpId="0" animBg="1"/>
      <p:bldP spid="60425" grpId="0" animBg="1"/>
      <p:bldP spid="60426" grpId="0" animBg="1"/>
      <p:bldP spid="60427" grpId="0" animBg="1"/>
      <p:bldP spid="60428" grpId="0" animBg="1"/>
      <p:bldP spid="60429" grpId="0" animBg="1"/>
      <p:bldP spid="60430" grpId="0" animBg="1"/>
      <p:bldP spid="60431" grpId="0" animBg="1"/>
      <p:bldP spid="60432" grpId="0" animBg="1"/>
      <p:bldP spid="60433" grpId="0" animBg="1"/>
      <p:bldP spid="60434" grpId="0" animBg="1"/>
      <p:bldP spid="60435" grpId="0" animBg="1"/>
      <p:bldP spid="60436" grpId="0" animBg="1"/>
      <p:bldP spid="60437" grpId="0" animBg="1"/>
      <p:bldP spid="60438" grpId="0" animBg="1"/>
      <p:bldP spid="60439" grpId="0" animBg="1"/>
      <p:bldP spid="60440" grpId="0" animBg="1"/>
      <p:bldP spid="60441" grpId="0" animBg="1"/>
      <p:bldP spid="60442" grpId="0" animBg="1"/>
      <p:bldP spid="60443" grpId="0" animBg="1"/>
      <p:bldP spid="60444" grpId="0" animBg="1"/>
      <p:bldP spid="60445" grpId="0" animBg="1"/>
      <p:bldP spid="60446" grpId="0" animBg="1"/>
      <p:bldP spid="60447" grpId="0" animBg="1"/>
      <p:bldP spid="60448" grpId="0" animBg="1"/>
      <p:bldP spid="60449" grpId="0" animBg="1"/>
      <p:bldP spid="60450" grpId="0" animBg="1"/>
      <p:bldP spid="60451" grpId="0" animBg="1"/>
      <p:bldP spid="60452" grpId="0" animBg="1"/>
      <p:bldP spid="60453" grpId="0" animBg="1"/>
      <p:bldP spid="60454" grpId="0" animBg="1"/>
      <p:bldP spid="60455" grpId="0" animBg="1"/>
      <p:bldP spid="60456" grpId="0" animBg="1"/>
      <p:bldP spid="60457" grpId="0" animBg="1"/>
      <p:bldP spid="60458" grpId="0" animBg="1"/>
      <p:bldP spid="60459" grpId="0" animBg="1"/>
      <p:bldP spid="60460" grpId="0" animBg="1"/>
      <p:bldP spid="60461" grpId="0" animBg="1"/>
      <p:bldP spid="60462" grpId="0" animBg="1"/>
      <p:bldP spid="60463" grpId="0" animBg="1"/>
      <p:bldP spid="60464" grpId="0" animBg="1"/>
      <p:bldP spid="60465" grpId="0" animBg="1"/>
      <p:bldP spid="60466" grpId="0" animBg="1"/>
      <p:bldP spid="60467" grpId="0" animBg="1"/>
      <p:bldP spid="60468" grpId="0" animBg="1"/>
      <p:bldP spid="60469" grpId="0" animBg="1"/>
      <p:bldP spid="60470" grpId="0" animBg="1"/>
      <p:bldP spid="60471" grpId="0" animBg="1"/>
      <p:bldP spid="60472" grpId="0" animBg="1"/>
      <p:bldP spid="60473" grpId="0" animBg="1"/>
      <p:bldP spid="60474" grpId="0" animBg="1"/>
      <p:bldP spid="60475" grpId="0" animBg="1"/>
      <p:bldP spid="60476" grpId="0" animBg="1"/>
      <p:bldP spid="60477" grpId="0" animBg="1"/>
      <p:bldP spid="60478" grpId="0" animBg="1"/>
      <p:bldP spid="60479" grpId="0" animBg="1"/>
      <p:bldP spid="60480" grpId="0" animBg="1"/>
      <p:bldP spid="60481" grpId="0" animBg="1"/>
      <p:bldP spid="60482" grpId="0" animBg="1"/>
      <p:bldP spid="60483" grpId="0" animBg="1"/>
      <p:bldP spid="60484" grpId="0" animBg="1"/>
      <p:bldP spid="60485" grpId="0" animBg="1"/>
      <p:bldP spid="60486" grpId="0" animBg="1"/>
      <p:bldP spid="60487" grpId="0" animBg="1"/>
      <p:bldP spid="60488" grpId="0" animBg="1"/>
      <p:bldP spid="60489" grpId="0" animBg="1"/>
      <p:bldP spid="60490" grpId="0" animBg="1"/>
      <p:bldP spid="60491" grpId="0" animBg="1"/>
      <p:bldP spid="60492" grpId="0" animBg="1"/>
      <p:bldP spid="60493" grpId="0" animBg="1"/>
      <p:bldP spid="60494" grpId="0" animBg="1"/>
      <p:bldP spid="60495" grpId="0" animBg="1"/>
      <p:bldP spid="60496" grpId="0" animBg="1"/>
      <p:bldP spid="60497" grpId="0" animBg="1"/>
      <p:bldP spid="60498" grpId="0" animBg="1"/>
      <p:bldP spid="60499" grpId="0" animBg="1"/>
      <p:bldP spid="60500" grpId="0" animBg="1"/>
      <p:bldP spid="60501" grpId="0" animBg="1"/>
      <p:bldP spid="60502" grpId="0" animBg="1"/>
      <p:bldP spid="6050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57150"/>
            <a:ext cx="7772400" cy="857250"/>
          </a:xfrm>
        </p:spPr>
        <p:txBody>
          <a:bodyPr/>
          <a:lstStyle/>
          <a:p>
            <a:r>
              <a:rPr lang="en-US" dirty="0"/>
              <a:t>The Smith-Waterman algorithm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085850"/>
            <a:ext cx="8229600" cy="394335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b="1" dirty="0"/>
              <a:t>Idea</a:t>
            </a:r>
            <a:r>
              <a:rPr lang="en-US" sz="2000" dirty="0"/>
              <a:t>: Ignore badly aligning regions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1800" dirty="0"/>
              <a:t>Modifications to Needleman-</a:t>
            </a:r>
            <a:r>
              <a:rPr lang="en-US" sz="1800" dirty="0" err="1"/>
              <a:t>Wunsch</a:t>
            </a:r>
            <a:r>
              <a:rPr lang="en-US" sz="1800" dirty="0"/>
              <a:t>: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b="1" dirty="0"/>
              <a:t>Initialization</a:t>
            </a:r>
            <a:r>
              <a:rPr lang="en-US" sz="1800" dirty="0"/>
              <a:t>:	</a:t>
            </a:r>
            <a:r>
              <a:rPr lang="en-US" sz="1800" dirty="0">
                <a:latin typeface="Courier"/>
                <a:cs typeface="Courier"/>
              </a:rPr>
              <a:t>F</a:t>
            </a:r>
            <a:r>
              <a:rPr lang="en-US" sz="1800" dirty="0" smtClean="0">
                <a:latin typeface="Courier"/>
                <a:cs typeface="Courier"/>
              </a:rPr>
              <a:t>(</a:t>
            </a:r>
            <a:r>
              <a:rPr lang="en-US" sz="1800" dirty="0">
                <a:latin typeface="Courier"/>
                <a:cs typeface="Courier"/>
              </a:rPr>
              <a:t>0, j) = </a:t>
            </a:r>
            <a:r>
              <a:rPr lang="en-US" sz="1800" dirty="0" smtClean="0">
                <a:latin typeface="Courier"/>
                <a:cs typeface="Courier"/>
              </a:rPr>
              <a:t>0</a:t>
            </a:r>
          </a:p>
          <a:p>
            <a:pPr>
              <a:buFontTx/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F(</a:t>
            </a:r>
            <a:r>
              <a:rPr lang="en-US" sz="1800" dirty="0" err="1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, 0) = 0</a:t>
            </a:r>
          </a:p>
          <a:p>
            <a:pPr>
              <a:buFontTx/>
              <a:buNone/>
            </a:pPr>
            <a:r>
              <a:rPr lang="en-US" sz="1800" dirty="0"/>
              <a:t>					</a:t>
            </a:r>
          </a:p>
          <a:p>
            <a:pPr>
              <a:buFontTx/>
              <a:buNone/>
            </a:pPr>
            <a:r>
              <a:rPr lang="en-US" sz="1800" dirty="0"/>
              <a:t>				 </a:t>
            </a:r>
            <a:r>
              <a:rPr lang="en-US" sz="1800" dirty="0" smtClean="0"/>
              <a:t>                    </a:t>
            </a:r>
            <a:r>
              <a:rPr lang="en-US" sz="1800" dirty="0">
                <a:latin typeface="Courier"/>
                <a:cs typeface="Courier"/>
              </a:rPr>
              <a:t>0	</a:t>
            </a:r>
          </a:p>
          <a:p>
            <a:pPr>
              <a:buFontTx/>
              <a:buNone/>
            </a:pPr>
            <a:r>
              <a:rPr lang="en-US" sz="1800" b="1" dirty="0" smtClean="0">
                <a:latin typeface="Calibri"/>
                <a:cs typeface="Calibri"/>
              </a:rPr>
              <a:t>Iteration</a:t>
            </a:r>
            <a:r>
              <a:rPr lang="en-US" sz="1800" dirty="0" smtClean="0">
                <a:latin typeface="Calibri"/>
                <a:cs typeface="Calibri"/>
              </a:rPr>
              <a:t>:</a:t>
            </a:r>
            <a:r>
              <a:rPr lang="en-US" sz="1800" dirty="0">
                <a:latin typeface="Calibri"/>
                <a:cs typeface="Calibri"/>
              </a:rPr>
              <a:t> </a:t>
            </a:r>
            <a:r>
              <a:rPr lang="en-US" sz="1800" dirty="0" smtClean="0">
                <a:latin typeface="Calibri"/>
                <a:cs typeface="Calibri"/>
              </a:rPr>
              <a:t>          </a:t>
            </a:r>
            <a:r>
              <a:rPr lang="en-US" sz="1800" dirty="0" smtClean="0">
                <a:latin typeface="Courier"/>
                <a:cs typeface="Courier"/>
              </a:rPr>
              <a:t>F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, j) = </a:t>
            </a:r>
            <a:r>
              <a:rPr lang="en-US" sz="1800" dirty="0" smtClean="0">
                <a:latin typeface="Courier"/>
                <a:cs typeface="Courier"/>
              </a:rPr>
              <a:t>max    F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 – 1, j) – d</a:t>
            </a:r>
          </a:p>
          <a:p>
            <a:pPr>
              <a:buFontTx/>
              <a:buNone/>
            </a:pPr>
            <a:r>
              <a:rPr lang="en-US" sz="1800" dirty="0">
                <a:latin typeface="Courier"/>
                <a:cs typeface="Courier"/>
              </a:rPr>
              <a:t>				 </a:t>
            </a:r>
            <a:r>
              <a:rPr lang="en-US" sz="1800" dirty="0" smtClean="0">
                <a:latin typeface="Courier"/>
                <a:cs typeface="Courier"/>
              </a:rPr>
              <a:t>       F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, j – 1) – d</a:t>
            </a:r>
          </a:p>
          <a:p>
            <a:pPr>
              <a:buFontTx/>
              <a:buNone/>
            </a:pPr>
            <a:r>
              <a:rPr lang="en-US" sz="1800" dirty="0">
                <a:latin typeface="Courier"/>
                <a:cs typeface="Courier"/>
              </a:rPr>
              <a:t>				 </a:t>
            </a:r>
            <a:r>
              <a:rPr lang="en-US" sz="1800" dirty="0" smtClean="0">
                <a:latin typeface="Courier"/>
                <a:cs typeface="Courier"/>
              </a:rPr>
              <a:t>       F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 – 1, j – 1) + s(x</a:t>
            </a:r>
            <a:r>
              <a:rPr lang="en-US" sz="1800" baseline="-25000" dirty="0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, </a:t>
            </a:r>
            <a:r>
              <a:rPr lang="en-US" sz="1800" dirty="0" err="1">
                <a:latin typeface="Courier"/>
                <a:cs typeface="Courier"/>
              </a:rPr>
              <a:t>y</a:t>
            </a:r>
            <a:r>
              <a:rPr lang="en-US" sz="1800" baseline="-25000" dirty="0" err="1">
                <a:latin typeface="Courier"/>
                <a:cs typeface="Courier"/>
              </a:rPr>
              <a:t>j</a:t>
            </a:r>
            <a:r>
              <a:rPr lang="en-US" sz="1800" dirty="0">
                <a:latin typeface="Courier"/>
                <a:cs typeface="Courier"/>
              </a:rPr>
              <a:t>)  </a:t>
            </a:r>
          </a:p>
        </p:txBody>
      </p:sp>
      <p:sp>
        <p:nvSpPr>
          <p:cNvPr id="13730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" y="4793903"/>
            <a:ext cx="2895600" cy="342900"/>
          </a:xfrm>
          <a:noFill/>
        </p:spPr>
        <p:txBody>
          <a:bodyPr/>
          <a:lstStyle/>
          <a:p>
            <a:r>
              <a:rPr lang="en-US" dirty="0"/>
              <a:t>Slide from </a:t>
            </a:r>
            <a:r>
              <a:rPr lang="en-US" dirty="0" err="1"/>
              <a:t>Serafim</a:t>
            </a:r>
            <a:r>
              <a:rPr lang="en-US" dirty="0"/>
              <a:t> </a:t>
            </a:r>
            <a:r>
              <a:rPr lang="en-US" dirty="0" err="1"/>
              <a:t>Batzoglou</a:t>
            </a:r>
            <a:endParaRPr lang="en-US" dirty="0"/>
          </a:p>
        </p:txBody>
      </p:sp>
      <p:sp>
        <p:nvSpPr>
          <p:cNvPr id="63492" name="AutoShape 4"/>
          <p:cNvSpPr>
            <a:spLocks/>
          </p:cNvSpPr>
          <p:nvPr/>
        </p:nvSpPr>
        <p:spPr bwMode="auto">
          <a:xfrm>
            <a:off x="3962400" y="3467100"/>
            <a:ext cx="76200" cy="1314450"/>
          </a:xfrm>
          <a:prstGeom prst="leftBrace">
            <a:avLst>
              <a:gd name="adj1" fmla="val 8646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400">
              <a:solidFill>
                <a:srgbClr val="003366"/>
              </a:solidFill>
              <a:latin typeface="Times New Roman" charset="0"/>
            </a:endParaRPr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5797550" y="1262063"/>
            <a:ext cx="2700338" cy="1914525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22" name="Line 6"/>
          <p:cNvSpPr>
            <a:spLocks noChangeShapeType="1"/>
          </p:cNvSpPr>
          <p:nvPr/>
        </p:nvSpPr>
        <p:spPr bwMode="auto">
          <a:xfrm>
            <a:off x="5797550" y="3117056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23" name="Line 7"/>
          <p:cNvSpPr>
            <a:spLocks noChangeShapeType="1"/>
          </p:cNvSpPr>
          <p:nvPr/>
        </p:nvSpPr>
        <p:spPr bwMode="auto">
          <a:xfrm>
            <a:off x="5800725" y="3065860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24" name="Line 8"/>
          <p:cNvSpPr>
            <a:spLocks noChangeShapeType="1"/>
          </p:cNvSpPr>
          <p:nvPr/>
        </p:nvSpPr>
        <p:spPr bwMode="auto">
          <a:xfrm>
            <a:off x="5800725" y="3019425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25" name="Line 9"/>
          <p:cNvSpPr>
            <a:spLocks noChangeShapeType="1"/>
          </p:cNvSpPr>
          <p:nvPr/>
        </p:nvSpPr>
        <p:spPr bwMode="auto">
          <a:xfrm>
            <a:off x="5797550" y="2972991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26" name="Line 10"/>
          <p:cNvSpPr>
            <a:spLocks noChangeShapeType="1"/>
          </p:cNvSpPr>
          <p:nvPr/>
        </p:nvSpPr>
        <p:spPr bwMode="auto">
          <a:xfrm>
            <a:off x="5800725" y="2930129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27" name="Line 11"/>
          <p:cNvSpPr>
            <a:spLocks noChangeShapeType="1"/>
          </p:cNvSpPr>
          <p:nvPr/>
        </p:nvSpPr>
        <p:spPr bwMode="auto">
          <a:xfrm>
            <a:off x="5797550" y="2878931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28" name="Line 12"/>
          <p:cNvSpPr>
            <a:spLocks noChangeShapeType="1"/>
          </p:cNvSpPr>
          <p:nvPr/>
        </p:nvSpPr>
        <p:spPr bwMode="auto">
          <a:xfrm>
            <a:off x="5791200" y="2832497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29" name="Line 13"/>
          <p:cNvSpPr>
            <a:spLocks noChangeShapeType="1"/>
          </p:cNvSpPr>
          <p:nvPr/>
        </p:nvSpPr>
        <p:spPr bwMode="auto">
          <a:xfrm>
            <a:off x="5800725" y="278606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30" name="Line 14"/>
          <p:cNvSpPr>
            <a:spLocks noChangeShapeType="1"/>
          </p:cNvSpPr>
          <p:nvPr/>
        </p:nvSpPr>
        <p:spPr bwMode="auto">
          <a:xfrm>
            <a:off x="5800725" y="2736056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31" name="Line 15"/>
          <p:cNvSpPr>
            <a:spLocks noChangeShapeType="1"/>
          </p:cNvSpPr>
          <p:nvPr/>
        </p:nvSpPr>
        <p:spPr bwMode="auto">
          <a:xfrm>
            <a:off x="5797550" y="2684860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32" name="Line 16"/>
          <p:cNvSpPr>
            <a:spLocks noChangeShapeType="1"/>
          </p:cNvSpPr>
          <p:nvPr/>
        </p:nvSpPr>
        <p:spPr bwMode="auto">
          <a:xfrm>
            <a:off x="5797550" y="2639616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33" name="Line 17"/>
          <p:cNvSpPr>
            <a:spLocks noChangeShapeType="1"/>
          </p:cNvSpPr>
          <p:nvPr/>
        </p:nvSpPr>
        <p:spPr bwMode="auto">
          <a:xfrm>
            <a:off x="5800725" y="2593181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34" name="Line 18"/>
          <p:cNvSpPr>
            <a:spLocks noChangeShapeType="1"/>
          </p:cNvSpPr>
          <p:nvPr/>
        </p:nvSpPr>
        <p:spPr bwMode="auto">
          <a:xfrm>
            <a:off x="5792788" y="2549129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35" name="Line 19"/>
          <p:cNvSpPr>
            <a:spLocks noChangeShapeType="1"/>
          </p:cNvSpPr>
          <p:nvPr/>
        </p:nvSpPr>
        <p:spPr bwMode="auto">
          <a:xfrm>
            <a:off x="5800725" y="2497931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36" name="Line 20"/>
          <p:cNvSpPr>
            <a:spLocks noChangeShapeType="1"/>
          </p:cNvSpPr>
          <p:nvPr/>
        </p:nvSpPr>
        <p:spPr bwMode="auto">
          <a:xfrm>
            <a:off x="5794375" y="2451497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37" name="Line 21"/>
          <p:cNvSpPr>
            <a:spLocks noChangeShapeType="1"/>
          </p:cNvSpPr>
          <p:nvPr/>
        </p:nvSpPr>
        <p:spPr bwMode="auto">
          <a:xfrm>
            <a:off x="5805488" y="2405063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38" name="Line 22"/>
          <p:cNvSpPr>
            <a:spLocks noChangeShapeType="1"/>
          </p:cNvSpPr>
          <p:nvPr/>
        </p:nvSpPr>
        <p:spPr bwMode="auto">
          <a:xfrm>
            <a:off x="5800725" y="2352675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39" name="Line 23"/>
          <p:cNvSpPr>
            <a:spLocks noChangeShapeType="1"/>
          </p:cNvSpPr>
          <p:nvPr/>
        </p:nvSpPr>
        <p:spPr bwMode="auto">
          <a:xfrm>
            <a:off x="5805488" y="2302669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40" name="Line 24"/>
          <p:cNvSpPr>
            <a:spLocks noChangeShapeType="1"/>
          </p:cNvSpPr>
          <p:nvPr/>
        </p:nvSpPr>
        <p:spPr bwMode="auto">
          <a:xfrm>
            <a:off x="5805488" y="2256235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41" name="Line 25"/>
          <p:cNvSpPr>
            <a:spLocks noChangeShapeType="1"/>
          </p:cNvSpPr>
          <p:nvPr/>
        </p:nvSpPr>
        <p:spPr bwMode="auto">
          <a:xfrm>
            <a:off x="5800725" y="2209800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42" name="Line 26"/>
          <p:cNvSpPr>
            <a:spLocks noChangeShapeType="1"/>
          </p:cNvSpPr>
          <p:nvPr/>
        </p:nvSpPr>
        <p:spPr bwMode="auto">
          <a:xfrm>
            <a:off x="5805488" y="2165747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43" name="Line 27"/>
          <p:cNvSpPr>
            <a:spLocks noChangeShapeType="1"/>
          </p:cNvSpPr>
          <p:nvPr/>
        </p:nvSpPr>
        <p:spPr bwMode="auto">
          <a:xfrm>
            <a:off x="5800725" y="2114550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44" name="Line 28"/>
          <p:cNvSpPr>
            <a:spLocks noChangeShapeType="1"/>
          </p:cNvSpPr>
          <p:nvPr/>
        </p:nvSpPr>
        <p:spPr bwMode="auto">
          <a:xfrm>
            <a:off x="5794375" y="2068116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45" name="Line 29"/>
          <p:cNvSpPr>
            <a:spLocks noChangeShapeType="1"/>
          </p:cNvSpPr>
          <p:nvPr/>
        </p:nvSpPr>
        <p:spPr bwMode="auto">
          <a:xfrm>
            <a:off x="5797550" y="2021681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46" name="Line 30"/>
          <p:cNvSpPr>
            <a:spLocks noChangeShapeType="1"/>
          </p:cNvSpPr>
          <p:nvPr/>
        </p:nvSpPr>
        <p:spPr bwMode="auto">
          <a:xfrm>
            <a:off x="5792788" y="1976438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47" name="Line 31"/>
          <p:cNvSpPr>
            <a:spLocks noChangeShapeType="1"/>
          </p:cNvSpPr>
          <p:nvPr/>
        </p:nvSpPr>
        <p:spPr bwMode="auto">
          <a:xfrm>
            <a:off x="5800725" y="1921669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48" name="Line 32"/>
          <p:cNvSpPr>
            <a:spLocks noChangeShapeType="1"/>
          </p:cNvSpPr>
          <p:nvPr/>
        </p:nvSpPr>
        <p:spPr bwMode="auto">
          <a:xfrm>
            <a:off x="5800725" y="1875235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49" name="Line 33"/>
          <p:cNvSpPr>
            <a:spLocks noChangeShapeType="1"/>
          </p:cNvSpPr>
          <p:nvPr/>
        </p:nvSpPr>
        <p:spPr bwMode="auto">
          <a:xfrm>
            <a:off x="5805488" y="1828800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50" name="Line 34"/>
          <p:cNvSpPr>
            <a:spLocks noChangeShapeType="1"/>
          </p:cNvSpPr>
          <p:nvPr/>
        </p:nvSpPr>
        <p:spPr bwMode="auto">
          <a:xfrm>
            <a:off x="5795963" y="1784747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51" name="Line 35"/>
          <p:cNvSpPr>
            <a:spLocks noChangeShapeType="1"/>
          </p:cNvSpPr>
          <p:nvPr/>
        </p:nvSpPr>
        <p:spPr bwMode="auto">
          <a:xfrm>
            <a:off x="5799138" y="1734741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52" name="Line 36"/>
          <p:cNvSpPr>
            <a:spLocks noChangeShapeType="1"/>
          </p:cNvSpPr>
          <p:nvPr/>
        </p:nvSpPr>
        <p:spPr bwMode="auto">
          <a:xfrm>
            <a:off x="5797550" y="1688306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53" name="Line 37"/>
          <p:cNvSpPr>
            <a:spLocks noChangeShapeType="1"/>
          </p:cNvSpPr>
          <p:nvPr/>
        </p:nvSpPr>
        <p:spPr bwMode="auto">
          <a:xfrm>
            <a:off x="5800725" y="1641872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54" name="Line 38"/>
          <p:cNvSpPr>
            <a:spLocks noChangeShapeType="1"/>
          </p:cNvSpPr>
          <p:nvPr/>
        </p:nvSpPr>
        <p:spPr bwMode="auto">
          <a:xfrm>
            <a:off x="5797550" y="1601391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55" name="Line 39"/>
          <p:cNvSpPr>
            <a:spLocks noChangeShapeType="1"/>
          </p:cNvSpPr>
          <p:nvPr/>
        </p:nvSpPr>
        <p:spPr bwMode="auto">
          <a:xfrm>
            <a:off x="5797550" y="1554956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56" name="Line 40"/>
          <p:cNvSpPr>
            <a:spLocks noChangeShapeType="1"/>
          </p:cNvSpPr>
          <p:nvPr/>
        </p:nvSpPr>
        <p:spPr bwMode="auto">
          <a:xfrm>
            <a:off x="5800725" y="1508522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57" name="Line 41"/>
          <p:cNvSpPr>
            <a:spLocks noChangeShapeType="1"/>
          </p:cNvSpPr>
          <p:nvPr/>
        </p:nvSpPr>
        <p:spPr bwMode="auto">
          <a:xfrm>
            <a:off x="5792788" y="1464469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58" name="Line 42"/>
          <p:cNvSpPr>
            <a:spLocks noChangeShapeType="1"/>
          </p:cNvSpPr>
          <p:nvPr/>
        </p:nvSpPr>
        <p:spPr bwMode="auto">
          <a:xfrm>
            <a:off x="5800725" y="141446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59" name="Line 43"/>
          <p:cNvSpPr>
            <a:spLocks noChangeShapeType="1"/>
          </p:cNvSpPr>
          <p:nvPr/>
        </p:nvSpPr>
        <p:spPr bwMode="auto">
          <a:xfrm>
            <a:off x="5794375" y="1368029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60" name="Line 44"/>
          <p:cNvSpPr>
            <a:spLocks noChangeShapeType="1"/>
          </p:cNvSpPr>
          <p:nvPr/>
        </p:nvSpPr>
        <p:spPr bwMode="auto">
          <a:xfrm>
            <a:off x="5805488" y="1321594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61" name="Line 45"/>
          <p:cNvSpPr>
            <a:spLocks noChangeShapeType="1"/>
          </p:cNvSpPr>
          <p:nvPr/>
        </p:nvSpPr>
        <p:spPr bwMode="auto">
          <a:xfrm flipV="1">
            <a:off x="5870575" y="126444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62" name="Line 46"/>
          <p:cNvSpPr>
            <a:spLocks noChangeShapeType="1"/>
          </p:cNvSpPr>
          <p:nvPr/>
        </p:nvSpPr>
        <p:spPr bwMode="auto">
          <a:xfrm flipV="1">
            <a:off x="5938838" y="1266826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63" name="Line 47"/>
          <p:cNvSpPr>
            <a:spLocks noChangeShapeType="1"/>
          </p:cNvSpPr>
          <p:nvPr/>
        </p:nvSpPr>
        <p:spPr bwMode="auto">
          <a:xfrm flipV="1">
            <a:off x="6010275" y="1262063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64" name="Line 48"/>
          <p:cNvSpPr>
            <a:spLocks noChangeShapeType="1"/>
          </p:cNvSpPr>
          <p:nvPr/>
        </p:nvSpPr>
        <p:spPr bwMode="auto">
          <a:xfrm flipV="1">
            <a:off x="6073775" y="126444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65" name="Line 49"/>
          <p:cNvSpPr>
            <a:spLocks noChangeShapeType="1"/>
          </p:cNvSpPr>
          <p:nvPr/>
        </p:nvSpPr>
        <p:spPr bwMode="auto">
          <a:xfrm flipV="1">
            <a:off x="6135688" y="1266826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66" name="Line 50"/>
          <p:cNvSpPr>
            <a:spLocks noChangeShapeType="1"/>
          </p:cNvSpPr>
          <p:nvPr/>
        </p:nvSpPr>
        <p:spPr bwMode="auto">
          <a:xfrm flipV="1">
            <a:off x="6203950" y="1269207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67" name="Line 51"/>
          <p:cNvSpPr>
            <a:spLocks noChangeShapeType="1"/>
          </p:cNvSpPr>
          <p:nvPr/>
        </p:nvSpPr>
        <p:spPr bwMode="auto">
          <a:xfrm flipV="1">
            <a:off x="6275388" y="126444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68" name="Line 52"/>
          <p:cNvSpPr>
            <a:spLocks noChangeShapeType="1"/>
          </p:cNvSpPr>
          <p:nvPr/>
        </p:nvSpPr>
        <p:spPr bwMode="auto">
          <a:xfrm flipV="1">
            <a:off x="6338888" y="1266826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69" name="Line 53"/>
          <p:cNvSpPr>
            <a:spLocks noChangeShapeType="1"/>
          </p:cNvSpPr>
          <p:nvPr/>
        </p:nvSpPr>
        <p:spPr bwMode="auto">
          <a:xfrm flipV="1">
            <a:off x="6402388" y="1262063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70" name="Line 54"/>
          <p:cNvSpPr>
            <a:spLocks noChangeShapeType="1"/>
          </p:cNvSpPr>
          <p:nvPr/>
        </p:nvSpPr>
        <p:spPr bwMode="auto">
          <a:xfrm flipV="1">
            <a:off x="6472238" y="126444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71" name="Line 55"/>
          <p:cNvSpPr>
            <a:spLocks noChangeShapeType="1"/>
          </p:cNvSpPr>
          <p:nvPr/>
        </p:nvSpPr>
        <p:spPr bwMode="auto">
          <a:xfrm flipV="1">
            <a:off x="6543675" y="1259682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72" name="Line 56"/>
          <p:cNvSpPr>
            <a:spLocks noChangeShapeType="1"/>
          </p:cNvSpPr>
          <p:nvPr/>
        </p:nvSpPr>
        <p:spPr bwMode="auto">
          <a:xfrm flipV="1">
            <a:off x="6607175" y="1262063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73" name="Line 57"/>
          <p:cNvSpPr>
            <a:spLocks noChangeShapeType="1"/>
          </p:cNvSpPr>
          <p:nvPr/>
        </p:nvSpPr>
        <p:spPr bwMode="auto">
          <a:xfrm flipV="1">
            <a:off x="6669088" y="126444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74" name="Line 58"/>
          <p:cNvSpPr>
            <a:spLocks noChangeShapeType="1"/>
          </p:cNvSpPr>
          <p:nvPr/>
        </p:nvSpPr>
        <p:spPr bwMode="auto">
          <a:xfrm flipV="1">
            <a:off x="6737350" y="1266826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75" name="Line 59"/>
          <p:cNvSpPr>
            <a:spLocks noChangeShapeType="1"/>
          </p:cNvSpPr>
          <p:nvPr/>
        </p:nvSpPr>
        <p:spPr bwMode="auto">
          <a:xfrm flipV="1">
            <a:off x="6808788" y="1262063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76" name="Line 60"/>
          <p:cNvSpPr>
            <a:spLocks noChangeShapeType="1"/>
          </p:cNvSpPr>
          <p:nvPr/>
        </p:nvSpPr>
        <p:spPr bwMode="auto">
          <a:xfrm flipV="1">
            <a:off x="6872288" y="126444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77" name="Line 61"/>
          <p:cNvSpPr>
            <a:spLocks noChangeShapeType="1"/>
          </p:cNvSpPr>
          <p:nvPr/>
        </p:nvSpPr>
        <p:spPr bwMode="auto">
          <a:xfrm flipV="1">
            <a:off x="6946900" y="1262063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78" name="Line 62"/>
          <p:cNvSpPr>
            <a:spLocks noChangeShapeType="1"/>
          </p:cNvSpPr>
          <p:nvPr/>
        </p:nvSpPr>
        <p:spPr bwMode="auto">
          <a:xfrm flipV="1">
            <a:off x="7015163" y="126444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79" name="Line 63"/>
          <p:cNvSpPr>
            <a:spLocks noChangeShapeType="1"/>
          </p:cNvSpPr>
          <p:nvPr/>
        </p:nvSpPr>
        <p:spPr bwMode="auto">
          <a:xfrm flipV="1">
            <a:off x="7086600" y="1259682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80" name="Line 64"/>
          <p:cNvSpPr>
            <a:spLocks noChangeShapeType="1"/>
          </p:cNvSpPr>
          <p:nvPr/>
        </p:nvSpPr>
        <p:spPr bwMode="auto">
          <a:xfrm flipV="1">
            <a:off x="7150100" y="1262063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81" name="Line 65"/>
          <p:cNvSpPr>
            <a:spLocks noChangeShapeType="1"/>
          </p:cNvSpPr>
          <p:nvPr/>
        </p:nvSpPr>
        <p:spPr bwMode="auto">
          <a:xfrm flipV="1">
            <a:off x="7212013" y="126444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82" name="Line 66"/>
          <p:cNvSpPr>
            <a:spLocks noChangeShapeType="1"/>
          </p:cNvSpPr>
          <p:nvPr/>
        </p:nvSpPr>
        <p:spPr bwMode="auto">
          <a:xfrm flipV="1">
            <a:off x="7280275" y="1266826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83" name="Line 67"/>
          <p:cNvSpPr>
            <a:spLocks noChangeShapeType="1"/>
          </p:cNvSpPr>
          <p:nvPr/>
        </p:nvSpPr>
        <p:spPr bwMode="auto">
          <a:xfrm flipV="1">
            <a:off x="7351713" y="1262063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84" name="Line 68"/>
          <p:cNvSpPr>
            <a:spLocks noChangeShapeType="1"/>
          </p:cNvSpPr>
          <p:nvPr/>
        </p:nvSpPr>
        <p:spPr bwMode="auto">
          <a:xfrm flipV="1">
            <a:off x="7415213" y="126444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85" name="Line 69"/>
          <p:cNvSpPr>
            <a:spLocks noChangeShapeType="1"/>
          </p:cNvSpPr>
          <p:nvPr/>
        </p:nvSpPr>
        <p:spPr bwMode="auto">
          <a:xfrm flipV="1">
            <a:off x="7480300" y="1259682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86" name="Line 70"/>
          <p:cNvSpPr>
            <a:spLocks noChangeShapeType="1"/>
          </p:cNvSpPr>
          <p:nvPr/>
        </p:nvSpPr>
        <p:spPr bwMode="auto">
          <a:xfrm flipV="1">
            <a:off x="7548563" y="1262063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87" name="Line 71"/>
          <p:cNvSpPr>
            <a:spLocks noChangeShapeType="1"/>
          </p:cNvSpPr>
          <p:nvPr/>
        </p:nvSpPr>
        <p:spPr bwMode="auto">
          <a:xfrm flipV="1">
            <a:off x="7620000" y="1257301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88" name="Line 72"/>
          <p:cNvSpPr>
            <a:spLocks noChangeShapeType="1"/>
          </p:cNvSpPr>
          <p:nvPr/>
        </p:nvSpPr>
        <p:spPr bwMode="auto">
          <a:xfrm flipV="1">
            <a:off x="7683500" y="1259682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89" name="Line 73"/>
          <p:cNvSpPr>
            <a:spLocks noChangeShapeType="1"/>
          </p:cNvSpPr>
          <p:nvPr/>
        </p:nvSpPr>
        <p:spPr bwMode="auto">
          <a:xfrm flipV="1">
            <a:off x="7745413" y="1262063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90" name="Line 74"/>
          <p:cNvSpPr>
            <a:spLocks noChangeShapeType="1"/>
          </p:cNvSpPr>
          <p:nvPr/>
        </p:nvSpPr>
        <p:spPr bwMode="auto">
          <a:xfrm flipV="1">
            <a:off x="7813675" y="126444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91" name="Line 75"/>
          <p:cNvSpPr>
            <a:spLocks noChangeShapeType="1"/>
          </p:cNvSpPr>
          <p:nvPr/>
        </p:nvSpPr>
        <p:spPr bwMode="auto">
          <a:xfrm flipV="1">
            <a:off x="7885113" y="1259682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92" name="Line 76"/>
          <p:cNvSpPr>
            <a:spLocks noChangeShapeType="1"/>
          </p:cNvSpPr>
          <p:nvPr/>
        </p:nvSpPr>
        <p:spPr bwMode="auto">
          <a:xfrm flipV="1">
            <a:off x="7948613" y="1262063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93" name="Line 77"/>
          <p:cNvSpPr>
            <a:spLocks noChangeShapeType="1"/>
          </p:cNvSpPr>
          <p:nvPr/>
        </p:nvSpPr>
        <p:spPr bwMode="auto">
          <a:xfrm flipV="1">
            <a:off x="8015288" y="1259682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94" name="Line 78"/>
          <p:cNvSpPr>
            <a:spLocks noChangeShapeType="1"/>
          </p:cNvSpPr>
          <p:nvPr/>
        </p:nvSpPr>
        <p:spPr bwMode="auto">
          <a:xfrm flipV="1">
            <a:off x="8078788" y="1262063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95" name="Line 79"/>
          <p:cNvSpPr>
            <a:spLocks noChangeShapeType="1"/>
          </p:cNvSpPr>
          <p:nvPr/>
        </p:nvSpPr>
        <p:spPr bwMode="auto">
          <a:xfrm flipV="1">
            <a:off x="8140700" y="126444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96" name="Line 80"/>
          <p:cNvSpPr>
            <a:spLocks noChangeShapeType="1"/>
          </p:cNvSpPr>
          <p:nvPr/>
        </p:nvSpPr>
        <p:spPr bwMode="auto">
          <a:xfrm flipV="1">
            <a:off x="8208963" y="1266826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97" name="Line 81"/>
          <p:cNvSpPr>
            <a:spLocks noChangeShapeType="1"/>
          </p:cNvSpPr>
          <p:nvPr/>
        </p:nvSpPr>
        <p:spPr bwMode="auto">
          <a:xfrm flipV="1">
            <a:off x="8281988" y="1262063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98" name="Line 82"/>
          <p:cNvSpPr>
            <a:spLocks noChangeShapeType="1"/>
          </p:cNvSpPr>
          <p:nvPr/>
        </p:nvSpPr>
        <p:spPr bwMode="auto">
          <a:xfrm flipV="1">
            <a:off x="8343900" y="1264444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99" name="Line 83"/>
          <p:cNvSpPr>
            <a:spLocks noChangeShapeType="1"/>
          </p:cNvSpPr>
          <p:nvPr/>
        </p:nvSpPr>
        <p:spPr bwMode="auto">
          <a:xfrm flipV="1">
            <a:off x="8420100" y="1262063"/>
            <a:ext cx="0" cy="190857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300" name="Freeform 84"/>
          <p:cNvSpPr>
            <a:spLocks/>
          </p:cNvSpPr>
          <p:nvPr/>
        </p:nvSpPr>
        <p:spPr bwMode="auto">
          <a:xfrm flipH="1">
            <a:off x="6235700" y="2277667"/>
            <a:ext cx="666750" cy="534590"/>
          </a:xfrm>
          <a:custGeom>
            <a:avLst/>
            <a:gdLst>
              <a:gd name="T0" fmla="*/ 0 w 2333"/>
              <a:gd name="T1" fmla="*/ 2147483647 h 2275"/>
              <a:gd name="T2" fmla="*/ 1213792797 w 2333"/>
              <a:gd name="T3" fmla="*/ 2147483647 h 2275"/>
              <a:gd name="T4" fmla="*/ 2147483647 w 2333"/>
              <a:gd name="T5" fmla="*/ 2147483647 h 2275"/>
              <a:gd name="T6" fmla="*/ 2147483647 w 2333"/>
              <a:gd name="T7" fmla="*/ 2147483647 h 2275"/>
              <a:gd name="T8" fmla="*/ 2147483647 w 2333"/>
              <a:gd name="T9" fmla="*/ 2147483647 h 2275"/>
              <a:gd name="T10" fmla="*/ 2147483647 w 2333"/>
              <a:gd name="T11" fmla="*/ 2147483647 h 2275"/>
              <a:gd name="T12" fmla="*/ 2147483647 w 2333"/>
              <a:gd name="T13" fmla="*/ 2147483647 h 2275"/>
              <a:gd name="T14" fmla="*/ 2147483647 w 2333"/>
              <a:gd name="T15" fmla="*/ 2147483647 h 2275"/>
              <a:gd name="T16" fmla="*/ 2147483647 w 2333"/>
              <a:gd name="T17" fmla="*/ 2147483647 h 2275"/>
              <a:gd name="T18" fmla="*/ 2147483647 w 2333"/>
              <a:gd name="T19" fmla="*/ 2147483647 h 2275"/>
              <a:gd name="T20" fmla="*/ 2147483647 w 2333"/>
              <a:gd name="T21" fmla="*/ 2147483647 h 2275"/>
              <a:gd name="T22" fmla="*/ 2147483647 w 2333"/>
              <a:gd name="T23" fmla="*/ 2147483647 h 2275"/>
              <a:gd name="T24" fmla="*/ 2147483647 w 2333"/>
              <a:gd name="T25" fmla="*/ 2147483647 h 2275"/>
              <a:gd name="T26" fmla="*/ 2147483647 w 2333"/>
              <a:gd name="T27" fmla="*/ 2147483647 h 2275"/>
              <a:gd name="T28" fmla="*/ 2147483647 w 2333"/>
              <a:gd name="T29" fmla="*/ 2147483647 h 2275"/>
              <a:gd name="T30" fmla="*/ 2147483647 w 2333"/>
              <a:gd name="T31" fmla="*/ 2147483647 h 2275"/>
              <a:gd name="T32" fmla="*/ 2147483647 w 2333"/>
              <a:gd name="T33" fmla="*/ 2147483647 h 2275"/>
              <a:gd name="T34" fmla="*/ 2147483647 w 2333"/>
              <a:gd name="T35" fmla="*/ 2147483647 h 2275"/>
              <a:gd name="T36" fmla="*/ 2147483647 w 2333"/>
              <a:gd name="T37" fmla="*/ 2147483647 h 2275"/>
              <a:gd name="T38" fmla="*/ 2147483647 w 2333"/>
              <a:gd name="T39" fmla="*/ 0 h 227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33"/>
              <a:gd name="T61" fmla="*/ 0 h 2275"/>
              <a:gd name="T62" fmla="*/ 2333 w 2333"/>
              <a:gd name="T63" fmla="*/ 2275 h 227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33" h="2275">
                <a:moveTo>
                  <a:pt x="0" y="2275"/>
                </a:moveTo>
                <a:lnTo>
                  <a:pt x="52" y="2211"/>
                </a:lnTo>
                <a:lnTo>
                  <a:pt x="116" y="2153"/>
                </a:lnTo>
                <a:lnTo>
                  <a:pt x="122" y="2089"/>
                </a:lnTo>
                <a:lnTo>
                  <a:pt x="180" y="2042"/>
                </a:lnTo>
                <a:lnTo>
                  <a:pt x="425" y="1803"/>
                </a:lnTo>
                <a:lnTo>
                  <a:pt x="588" y="1803"/>
                </a:lnTo>
                <a:lnTo>
                  <a:pt x="774" y="1629"/>
                </a:lnTo>
                <a:lnTo>
                  <a:pt x="774" y="1571"/>
                </a:lnTo>
                <a:lnTo>
                  <a:pt x="1076" y="1274"/>
                </a:lnTo>
                <a:lnTo>
                  <a:pt x="1076" y="1210"/>
                </a:lnTo>
                <a:lnTo>
                  <a:pt x="1489" y="809"/>
                </a:lnTo>
                <a:lnTo>
                  <a:pt x="1792" y="809"/>
                </a:lnTo>
                <a:lnTo>
                  <a:pt x="1966" y="640"/>
                </a:lnTo>
                <a:lnTo>
                  <a:pt x="1966" y="570"/>
                </a:lnTo>
                <a:lnTo>
                  <a:pt x="2077" y="454"/>
                </a:lnTo>
                <a:lnTo>
                  <a:pt x="2077" y="355"/>
                </a:lnTo>
                <a:lnTo>
                  <a:pt x="2263" y="180"/>
                </a:lnTo>
                <a:lnTo>
                  <a:pt x="2263" y="75"/>
                </a:lnTo>
                <a:lnTo>
                  <a:pt x="2333" y="0"/>
                </a:lnTo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301" name="Freeform 85"/>
          <p:cNvSpPr>
            <a:spLocks/>
          </p:cNvSpPr>
          <p:nvPr/>
        </p:nvSpPr>
        <p:spPr bwMode="auto">
          <a:xfrm flipH="1">
            <a:off x="7334250" y="1534716"/>
            <a:ext cx="406400" cy="338138"/>
          </a:xfrm>
          <a:custGeom>
            <a:avLst/>
            <a:gdLst>
              <a:gd name="T0" fmla="*/ 0 w 2333"/>
              <a:gd name="T1" fmla="*/ 2147483647 h 2275"/>
              <a:gd name="T2" fmla="*/ 274859138 w 2333"/>
              <a:gd name="T3" fmla="*/ 2147483647 h 2275"/>
              <a:gd name="T4" fmla="*/ 613168411 w 2333"/>
              <a:gd name="T5" fmla="*/ 2147483647 h 2275"/>
              <a:gd name="T6" fmla="*/ 644878237 w 2333"/>
              <a:gd name="T7" fmla="*/ 2147483647 h 2275"/>
              <a:gd name="T8" fmla="*/ 951447201 w 2333"/>
              <a:gd name="T9" fmla="*/ 2147483647 h 2275"/>
              <a:gd name="T10" fmla="*/ 2147483647 w 2333"/>
              <a:gd name="T11" fmla="*/ 2147483647 h 2275"/>
              <a:gd name="T12" fmla="*/ 2147483647 w 2333"/>
              <a:gd name="T13" fmla="*/ 2147483647 h 2275"/>
              <a:gd name="T14" fmla="*/ 2147483647 w 2333"/>
              <a:gd name="T15" fmla="*/ 2147483647 h 2275"/>
              <a:gd name="T16" fmla="*/ 2147483647 w 2333"/>
              <a:gd name="T17" fmla="*/ 2147483647 h 2275"/>
              <a:gd name="T18" fmla="*/ 2147483647 w 2333"/>
              <a:gd name="T19" fmla="*/ 2147483647 h 2275"/>
              <a:gd name="T20" fmla="*/ 2147483647 w 2333"/>
              <a:gd name="T21" fmla="*/ 2147483647 h 2275"/>
              <a:gd name="T22" fmla="*/ 2147483647 w 2333"/>
              <a:gd name="T23" fmla="*/ 2147483647 h 2275"/>
              <a:gd name="T24" fmla="*/ 2147483647 w 2333"/>
              <a:gd name="T25" fmla="*/ 2147483647 h 2275"/>
              <a:gd name="T26" fmla="*/ 2147483647 w 2333"/>
              <a:gd name="T27" fmla="*/ 2147483647 h 2275"/>
              <a:gd name="T28" fmla="*/ 2147483647 w 2333"/>
              <a:gd name="T29" fmla="*/ 2147483647 h 2275"/>
              <a:gd name="T30" fmla="*/ 2147483647 w 2333"/>
              <a:gd name="T31" fmla="*/ 2147483647 h 2275"/>
              <a:gd name="T32" fmla="*/ 2147483647 w 2333"/>
              <a:gd name="T33" fmla="*/ 2147483647 h 2275"/>
              <a:gd name="T34" fmla="*/ 2147483647 w 2333"/>
              <a:gd name="T35" fmla="*/ 1400969903 h 2275"/>
              <a:gd name="T36" fmla="*/ 2147483647 w 2333"/>
              <a:gd name="T37" fmla="*/ 583724314 h 2275"/>
              <a:gd name="T38" fmla="*/ 2147483647 w 2333"/>
              <a:gd name="T39" fmla="*/ 0 h 227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33"/>
              <a:gd name="T61" fmla="*/ 0 h 2275"/>
              <a:gd name="T62" fmla="*/ 2333 w 2333"/>
              <a:gd name="T63" fmla="*/ 2275 h 227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33" h="2275">
                <a:moveTo>
                  <a:pt x="0" y="2275"/>
                </a:moveTo>
                <a:lnTo>
                  <a:pt x="52" y="2211"/>
                </a:lnTo>
                <a:lnTo>
                  <a:pt x="116" y="2153"/>
                </a:lnTo>
                <a:lnTo>
                  <a:pt x="122" y="2089"/>
                </a:lnTo>
                <a:lnTo>
                  <a:pt x="180" y="2042"/>
                </a:lnTo>
                <a:lnTo>
                  <a:pt x="425" y="1803"/>
                </a:lnTo>
                <a:lnTo>
                  <a:pt x="588" y="1803"/>
                </a:lnTo>
                <a:lnTo>
                  <a:pt x="774" y="1629"/>
                </a:lnTo>
                <a:lnTo>
                  <a:pt x="774" y="1571"/>
                </a:lnTo>
                <a:lnTo>
                  <a:pt x="1076" y="1274"/>
                </a:lnTo>
                <a:lnTo>
                  <a:pt x="1076" y="1210"/>
                </a:lnTo>
                <a:lnTo>
                  <a:pt x="1489" y="809"/>
                </a:lnTo>
                <a:lnTo>
                  <a:pt x="1792" y="809"/>
                </a:lnTo>
                <a:lnTo>
                  <a:pt x="1966" y="640"/>
                </a:lnTo>
                <a:lnTo>
                  <a:pt x="1966" y="570"/>
                </a:lnTo>
                <a:lnTo>
                  <a:pt x="2077" y="454"/>
                </a:lnTo>
                <a:lnTo>
                  <a:pt x="2077" y="355"/>
                </a:lnTo>
                <a:lnTo>
                  <a:pt x="2263" y="180"/>
                </a:lnTo>
                <a:lnTo>
                  <a:pt x="2263" y="75"/>
                </a:lnTo>
                <a:lnTo>
                  <a:pt x="2333" y="0"/>
                </a:lnTo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302" name="Freeform 86"/>
          <p:cNvSpPr>
            <a:spLocks/>
          </p:cNvSpPr>
          <p:nvPr/>
        </p:nvSpPr>
        <p:spPr bwMode="auto">
          <a:xfrm flipH="1">
            <a:off x="6323013" y="1528762"/>
            <a:ext cx="406400" cy="338138"/>
          </a:xfrm>
          <a:custGeom>
            <a:avLst/>
            <a:gdLst>
              <a:gd name="T0" fmla="*/ 0 w 2333"/>
              <a:gd name="T1" fmla="*/ 2147483647 h 2275"/>
              <a:gd name="T2" fmla="*/ 274859138 w 2333"/>
              <a:gd name="T3" fmla="*/ 2147483647 h 2275"/>
              <a:gd name="T4" fmla="*/ 613168411 w 2333"/>
              <a:gd name="T5" fmla="*/ 2147483647 h 2275"/>
              <a:gd name="T6" fmla="*/ 644878237 w 2333"/>
              <a:gd name="T7" fmla="*/ 2147483647 h 2275"/>
              <a:gd name="T8" fmla="*/ 951447201 w 2333"/>
              <a:gd name="T9" fmla="*/ 2147483647 h 2275"/>
              <a:gd name="T10" fmla="*/ 2147483647 w 2333"/>
              <a:gd name="T11" fmla="*/ 2147483647 h 2275"/>
              <a:gd name="T12" fmla="*/ 2147483647 w 2333"/>
              <a:gd name="T13" fmla="*/ 2147483647 h 2275"/>
              <a:gd name="T14" fmla="*/ 2147483647 w 2333"/>
              <a:gd name="T15" fmla="*/ 2147483647 h 2275"/>
              <a:gd name="T16" fmla="*/ 2147483647 w 2333"/>
              <a:gd name="T17" fmla="*/ 2147483647 h 2275"/>
              <a:gd name="T18" fmla="*/ 2147483647 w 2333"/>
              <a:gd name="T19" fmla="*/ 2147483647 h 2275"/>
              <a:gd name="T20" fmla="*/ 2147483647 w 2333"/>
              <a:gd name="T21" fmla="*/ 2147483647 h 2275"/>
              <a:gd name="T22" fmla="*/ 2147483647 w 2333"/>
              <a:gd name="T23" fmla="*/ 2147483647 h 2275"/>
              <a:gd name="T24" fmla="*/ 2147483647 w 2333"/>
              <a:gd name="T25" fmla="*/ 2147483647 h 2275"/>
              <a:gd name="T26" fmla="*/ 2147483647 w 2333"/>
              <a:gd name="T27" fmla="*/ 2147483647 h 2275"/>
              <a:gd name="T28" fmla="*/ 2147483647 w 2333"/>
              <a:gd name="T29" fmla="*/ 2147483647 h 2275"/>
              <a:gd name="T30" fmla="*/ 2147483647 w 2333"/>
              <a:gd name="T31" fmla="*/ 2147483647 h 2275"/>
              <a:gd name="T32" fmla="*/ 2147483647 w 2333"/>
              <a:gd name="T33" fmla="*/ 2147483647 h 2275"/>
              <a:gd name="T34" fmla="*/ 2147483647 w 2333"/>
              <a:gd name="T35" fmla="*/ 1400969903 h 2275"/>
              <a:gd name="T36" fmla="*/ 2147483647 w 2333"/>
              <a:gd name="T37" fmla="*/ 583724314 h 2275"/>
              <a:gd name="T38" fmla="*/ 2147483647 w 2333"/>
              <a:gd name="T39" fmla="*/ 0 h 227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33"/>
              <a:gd name="T61" fmla="*/ 0 h 2275"/>
              <a:gd name="T62" fmla="*/ 2333 w 2333"/>
              <a:gd name="T63" fmla="*/ 2275 h 227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33" h="2275">
                <a:moveTo>
                  <a:pt x="0" y="2275"/>
                </a:moveTo>
                <a:lnTo>
                  <a:pt x="52" y="2211"/>
                </a:lnTo>
                <a:lnTo>
                  <a:pt x="116" y="2153"/>
                </a:lnTo>
                <a:lnTo>
                  <a:pt x="122" y="2089"/>
                </a:lnTo>
                <a:lnTo>
                  <a:pt x="180" y="2042"/>
                </a:lnTo>
                <a:lnTo>
                  <a:pt x="425" y="1803"/>
                </a:lnTo>
                <a:lnTo>
                  <a:pt x="588" y="1803"/>
                </a:lnTo>
                <a:lnTo>
                  <a:pt x="774" y="1629"/>
                </a:lnTo>
                <a:lnTo>
                  <a:pt x="774" y="1571"/>
                </a:lnTo>
                <a:lnTo>
                  <a:pt x="1076" y="1274"/>
                </a:lnTo>
                <a:lnTo>
                  <a:pt x="1076" y="1210"/>
                </a:lnTo>
                <a:lnTo>
                  <a:pt x="1489" y="809"/>
                </a:lnTo>
                <a:lnTo>
                  <a:pt x="1792" y="809"/>
                </a:lnTo>
                <a:lnTo>
                  <a:pt x="1966" y="640"/>
                </a:lnTo>
                <a:lnTo>
                  <a:pt x="1966" y="570"/>
                </a:lnTo>
                <a:lnTo>
                  <a:pt x="2077" y="454"/>
                </a:lnTo>
                <a:lnTo>
                  <a:pt x="2077" y="355"/>
                </a:lnTo>
                <a:lnTo>
                  <a:pt x="2263" y="180"/>
                </a:lnTo>
                <a:lnTo>
                  <a:pt x="2263" y="75"/>
                </a:lnTo>
                <a:lnTo>
                  <a:pt x="2333" y="0"/>
                </a:lnTo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303" name="Freeform 87"/>
          <p:cNvSpPr>
            <a:spLocks/>
          </p:cNvSpPr>
          <p:nvPr/>
        </p:nvSpPr>
        <p:spPr bwMode="auto">
          <a:xfrm flipH="1">
            <a:off x="7569200" y="2742010"/>
            <a:ext cx="406400" cy="338138"/>
          </a:xfrm>
          <a:custGeom>
            <a:avLst/>
            <a:gdLst>
              <a:gd name="T0" fmla="*/ 0 w 2333"/>
              <a:gd name="T1" fmla="*/ 2147483647 h 2275"/>
              <a:gd name="T2" fmla="*/ 274859138 w 2333"/>
              <a:gd name="T3" fmla="*/ 2147483647 h 2275"/>
              <a:gd name="T4" fmla="*/ 613168411 w 2333"/>
              <a:gd name="T5" fmla="*/ 2147483647 h 2275"/>
              <a:gd name="T6" fmla="*/ 644878237 w 2333"/>
              <a:gd name="T7" fmla="*/ 2147483647 h 2275"/>
              <a:gd name="T8" fmla="*/ 951447201 w 2333"/>
              <a:gd name="T9" fmla="*/ 2147483647 h 2275"/>
              <a:gd name="T10" fmla="*/ 2147483647 w 2333"/>
              <a:gd name="T11" fmla="*/ 2147483647 h 2275"/>
              <a:gd name="T12" fmla="*/ 2147483647 w 2333"/>
              <a:gd name="T13" fmla="*/ 2147483647 h 2275"/>
              <a:gd name="T14" fmla="*/ 2147483647 w 2333"/>
              <a:gd name="T15" fmla="*/ 2147483647 h 2275"/>
              <a:gd name="T16" fmla="*/ 2147483647 w 2333"/>
              <a:gd name="T17" fmla="*/ 2147483647 h 2275"/>
              <a:gd name="T18" fmla="*/ 2147483647 w 2333"/>
              <a:gd name="T19" fmla="*/ 2147483647 h 2275"/>
              <a:gd name="T20" fmla="*/ 2147483647 w 2333"/>
              <a:gd name="T21" fmla="*/ 2147483647 h 2275"/>
              <a:gd name="T22" fmla="*/ 2147483647 w 2333"/>
              <a:gd name="T23" fmla="*/ 2147483647 h 2275"/>
              <a:gd name="T24" fmla="*/ 2147483647 w 2333"/>
              <a:gd name="T25" fmla="*/ 2147483647 h 2275"/>
              <a:gd name="T26" fmla="*/ 2147483647 w 2333"/>
              <a:gd name="T27" fmla="*/ 2147483647 h 2275"/>
              <a:gd name="T28" fmla="*/ 2147483647 w 2333"/>
              <a:gd name="T29" fmla="*/ 2147483647 h 2275"/>
              <a:gd name="T30" fmla="*/ 2147483647 w 2333"/>
              <a:gd name="T31" fmla="*/ 2147483647 h 2275"/>
              <a:gd name="T32" fmla="*/ 2147483647 w 2333"/>
              <a:gd name="T33" fmla="*/ 2147483647 h 2275"/>
              <a:gd name="T34" fmla="*/ 2147483647 w 2333"/>
              <a:gd name="T35" fmla="*/ 1400969903 h 2275"/>
              <a:gd name="T36" fmla="*/ 2147483647 w 2333"/>
              <a:gd name="T37" fmla="*/ 583724314 h 2275"/>
              <a:gd name="T38" fmla="*/ 2147483647 w 2333"/>
              <a:gd name="T39" fmla="*/ 0 h 227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33"/>
              <a:gd name="T61" fmla="*/ 0 h 2275"/>
              <a:gd name="T62" fmla="*/ 2333 w 2333"/>
              <a:gd name="T63" fmla="*/ 2275 h 227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33" h="2275">
                <a:moveTo>
                  <a:pt x="0" y="2275"/>
                </a:moveTo>
                <a:lnTo>
                  <a:pt x="52" y="2211"/>
                </a:lnTo>
                <a:lnTo>
                  <a:pt x="116" y="2153"/>
                </a:lnTo>
                <a:lnTo>
                  <a:pt x="122" y="2089"/>
                </a:lnTo>
                <a:lnTo>
                  <a:pt x="180" y="2042"/>
                </a:lnTo>
                <a:lnTo>
                  <a:pt x="425" y="1803"/>
                </a:lnTo>
                <a:lnTo>
                  <a:pt x="588" y="1803"/>
                </a:lnTo>
                <a:lnTo>
                  <a:pt x="774" y="1629"/>
                </a:lnTo>
                <a:lnTo>
                  <a:pt x="774" y="1571"/>
                </a:lnTo>
                <a:lnTo>
                  <a:pt x="1076" y="1274"/>
                </a:lnTo>
                <a:lnTo>
                  <a:pt x="1076" y="1210"/>
                </a:lnTo>
                <a:lnTo>
                  <a:pt x="1489" y="809"/>
                </a:lnTo>
                <a:lnTo>
                  <a:pt x="1792" y="809"/>
                </a:lnTo>
                <a:lnTo>
                  <a:pt x="1966" y="640"/>
                </a:lnTo>
                <a:lnTo>
                  <a:pt x="1966" y="570"/>
                </a:lnTo>
                <a:lnTo>
                  <a:pt x="2077" y="454"/>
                </a:lnTo>
                <a:lnTo>
                  <a:pt x="2077" y="355"/>
                </a:lnTo>
                <a:lnTo>
                  <a:pt x="2263" y="180"/>
                </a:lnTo>
                <a:lnTo>
                  <a:pt x="2263" y="75"/>
                </a:lnTo>
                <a:lnTo>
                  <a:pt x="2333" y="0"/>
                </a:lnTo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56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33350"/>
            <a:ext cx="7772400" cy="857250"/>
          </a:xfrm>
        </p:spPr>
        <p:txBody>
          <a:bodyPr/>
          <a:lstStyle/>
          <a:p>
            <a:r>
              <a:rPr lang="en-US" dirty="0"/>
              <a:t>The Smith-Waterman algorithm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276350"/>
            <a:ext cx="8534400" cy="333375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b="1" dirty="0"/>
              <a:t>Termination</a:t>
            </a:r>
            <a:r>
              <a:rPr lang="en-US" dirty="0" smtClean="0"/>
              <a:t>:</a:t>
            </a:r>
            <a:endParaRPr lang="en-US" sz="32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dirty="0"/>
              <a:t>If we want the </a:t>
            </a:r>
            <a:r>
              <a:rPr lang="en-US" dirty="0">
                <a:solidFill>
                  <a:srgbClr val="CC0000"/>
                </a:solidFill>
              </a:rPr>
              <a:t>best</a:t>
            </a:r>
            <a:r>
              <a:rPr lang="en-US" dirty="0"/>
              <a:t> local alignment…</a:t>
            </a:r>
          </a:p>
          <a:p>
            <a:pPr marL="914400" lvl="1" indent="-457200">
              <a:lnSpc>
                <a:spcPct val="80000"/>
              </a:lnSpc>
              <a:buFontTx/>
              <a:buNone/>
            </a:pPr>
            <a:r>
              <a:rPr lang="en-US" dirty="0"/>
              <a:t>	</a:t>
            </a:r>
          </a:p>
          <a:p>
            <a:pPr marL="914400" lvl="1" indent="-457200">
              <a:lnSpc>
                <a:spcPct val="80000"/>
              </a:lnSpc>
              <a:buFontTx/>
              <a:buNone/>
            </a:pPr>
            <a:r>
              <a:rPr lang="en-US" dirty="0"/>
              <a:t>			F</a:t>
            </a:r>
            <a:r>
              <a:rPr lang="en-US" baseline="-25000" dirty="0"/>
              <a:t>OPT</a:t>
            </a:r>
            <a:r>
              <a:rPr lang="en-US" dirty="0"/>
              <a:t> = </a:t>
            </a:r>
            <a:r>
              <a:rPr lang="en-US" dirty="0" err="1"/>
              <a:t>max</a:t>
            </a:r>
            <a:r>
              <a:rPr lang="en-US" baseline="-25000" dirty="0" err="1"/>
              <a:t>i,j</a:t>
            </a:r>
            <a:r>
              <a:rPr lang="en-US" dirty="0"/>
              <a:t> F(</a:t>
            </a:r>
            <a:r>
              <a:rPr lang="en-US" dirty="0" err="1"/>
              <a:t>i</a:t>
            </a:r>
            <a:r>
              <a:rPr lang="en-US" dirty="0"/>
              <a:t>, j)</a:t>
            </a:r>
          </a:p>
          <a:p>
            <a:pPr marL="914400" lvl="1" indent="-457200">
              <a:lnSpc>
                <a:spcPct val="80000"/>
              </a:lnSpc>
              <a:buFontTx/>
              <a:buNone/>
            </a:pPr>
            <a:r>
              <a:rPr lang="en-US" dirty="0"/>
              <a:t>	</a:t>
            </a:r>
          </a:p>
          <a:p>
            <a:pPr marL="914400" lvl="1" indent="-457200">
              <a:lnSpc>
                <a:spcPct val="80000"/>
              </a:lnSpc>
              <a:buFontTx/>
              <a:buNone/>
            </a:pPr>
            <a:r>
              <a:rPr lang="en-US" dirty="0"/>
              <a:t>	Find F</a:t>
            </a:r>
            <a:r>
              <a:rPr lang="en-US" baseline="-25000" dirty="0"/>
              <a:t>OPT</a:t>
            </a:r>
            <a:r>
              <a:rPr lang="en-US" dirty="0"/>
              <a:t> and trace back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en-US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dirty="0"/>
              <a:t>If we want </a:t>
            </a:r>
            <a:r>
              <a:rPr lang="en-US" dirty="0">
                <a:solidFill>
                  <a:srgbClr val="CC0000"/>
                </a:solidFill>
              </a:rPr>
              <a:t>all</a:t>
            </a:r>
            <a:r>
              <a:rPr lang="en-US" dirty="0"/>
              <a:t> local alignments </a:t>
            </a:r>
            <a:r>
              <a:rPr lang="en-US" dirty="0">
                <a:solidFill>
                  <a:srgbClr val="CC0000"/>
                </a:solidFill>
              </a:rPr>
              <a:t>scoring &gt; t </a:t>
            </a:r>
          </a:p>
          <a:p>
            <a:pPr marL="914400" lvl="1" indent="-457200">
              <a:lnSpc>
                <a:spcPct val="80000"/>
              </a:lnSpc>
              <a:buFontTx/>
              <a:buNone/>
            </a:pPr>
            <a:endParaRPr lang="en-US" dirty="0" smtClean="0">
              <a:solidFill>
                <a:srgbClr val="CC0000"/>
              </a:solidFill>
            </a:endParaRPr>
          </a:p>
          <a:p>
            <a:pPr marL="914400" lvl="1" indent="-457200">
              <a:lnSpc>
                <a:spcPct val="80000"/>
              </a:lnSpc>
              <a:buFontTx/>
              <a:buNone/>
            </a:pPr>
            <a:r>
              <a:rPr lang="en-US" dirty="0" smtClean="0"/>
              <a:t>??</a:t>
            </a:r>
            <a:r>
              <a:rPr lang="en-US" dirty="0"/>
              <a:t>		For all </a:t>
            </a:r>
            <a:r>
              <a:rPr lang="en-US" dirty="0" err="1"/>
              <a:t>i</a:t>
            </a:r>
            <a:r>
              <a:rPr lang="en-US" dirty="0"/>
              <a:t>, j find F(</a:t>
            </a:r>
            <a:r>
              <a:rPr lang="en-US" dirty="0" err="1"/>
              <a:t>i</a:t>
            </a:r>
            <a:r>
              <a:rPr lang="en-US" dirty="0"/>
              <a:t>, j) &gt; t, and trace back?</a:t>
            </a:r>
          </a:p>
          <a:p>
            <a:pPr marL="914400" lvl="1" indent="-457200">
              <a:lnSpc>
                <a:spcPct val="80000"/>
              </a:lnSpc>
              <a:buFontTx/>
              <a:buNone/>
            </a:pPr>
            <a:endParaRPr lang="en-US" sz="1600" dirty="0"/>
          </a:p>
          <a:p>
            <a:pPr marL="914400" lvl="1" indent="-457200">
              <a:lnSpc>
                <a:spcPct val="80000"/>
              </a:lnSpc>
              <a:buFontTx/>
              <a:buNone/>
            </a:pPr>
            <a:r>
              <a:rPr lang="en-US" dirty="0" smtClean="0"/>
              <a:t>Complicated by overlapping local alignments</a:t>
            </a:r>
          </a:p>
          <a:p>
            <a:pPr marL="914400" lvl="1" indent="-457200">
              <a:lnSpc>
                <a:spcPct val="80000"/>
              </a:lnSpc>
              <a:buFontTx/>
              <a:buNone/>
            </a:pPr>
            <a:endParaRPr lang="en-US" sz="1400" dirty="0"/>
          </a:p>
          <a:p>
            <a:pPr marL="914400" lvl="1" indent="-457200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  <p:sp>
        <p:nvSpPr>
          <p:cNvPr id="13927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32142" y="4800600"/>
            <a:ext cx="2895600" cy="342900"/>
          </a:xfrm>
          <a:noFill/>
        </p:spPr>
        <p:txBody>
          <a:bodyPr/>
          <a:lstStyle/>
          <a:p>
            <a:r>
              <a:rPr lang="en-US" dirty="0"/>
              <a:t>Slide from </a:t>
            </a:r>
            <a:r>
              <a:rPr lang="en-US" dirty="0" err="1"/>
              <a:t>Serafim</a:t>
            </a:r>
            <a:r>
              <a:rPr lang="en-US" dirty="0"/>
              <a:t> </a:t>
            </a:r>
            <a:r>
              <a:rPr lang="en-US" dirty="0" err="1"/>
              <a:t>Batzoglou</a:t>
            </a:r>
            <a:endParaRPr lang="en-US" dirty="0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5867400" y="1943100"/>
            <a:ext cx="1905000" cy="1314450"/>
          </a:xfrm>
          <a:prstGeom prst="rect">
            <a:avLst/>
          </a:prstGeom>
          <a:solidFill>
            <a:srgbClr val="CBE9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7162800" y="2914650"/>
            <a:ext cx="152400" cy="114300"/>
          </a:xfrm>
          <a:prstGeom prst="rect">
            <a:avLst/>
          </a:prstGeom>
          <a:solidFill>
            <a:srgbClr val="FFFFCC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7391400" y="2628900"/>
            <a:ext cx="152400" cy="114300"/>
          </a:xfrm>
          <a:prstGeom prst="rect">
            <a:avLst/>
          </a:prstGeom>
          <a:solidFill>
            <a:srgbClr val="FFFFCC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0" name="Freeform 8"/>
          <p:cNvSpPr>
            <a:spLocks/>
          </p:cNvSpPr>
          <p:nvPr/>
        </p:nvSpPr>
        <p:spPr bwMode="auto">
          <a:xfrm>
            <a:off x="6410326" y="2216944"/>
            <a:ext cx="746125" cy="692944"/>
          </a:xfrm>
          <a:custGeom>
            <a:avLst/>
            <a:gdLst>
              <a:gd name="T0" fmla="*/ 2147483647 w 470"/>
              <a:gd name="T1" fmla="*/ 2147483647 h 582"/>
              <a:gd name="T2" fmla="*/ 2147483647 w 470"/>
              <a:gd name="T3" fmla="*/ 2147483647 h 582"/>
              <a:gd name="T4" fmla="*/ 2147483647 w 470"/>
              <a:gd name="T5" fmla="*/ 2147483647 h 582"/>
              <a:gd name="T6" fmla="*/ 2147483647 w 470"/>
              <a:gd name="T7" fmla="*/ 2147483647 h 582"/>
              <a:gd name="T8" fmla="*/ 2147483647 w 470"/>
              <a:gd name="T9" fmla="*/ 2147483647 h 582"/>
              <a:gd name="T10" fmla="*/ 2147483647 w 470"/>
              <a:gd name="T11" fmla="*/ 2147483647 h 582"/>
              <a:gd name="T12" fmla="*/ 2147483647 w 470"/>
              <a:gd name="T13" fmla="*/ 2147483647 h 582"/>
              <a:gd name="T14" fmla="*/ 2147483647 w 470"/>
              <a:gd name="T15" fmla="*/ 2147483647 h 582"/>
              <a:gd name="T16" fmla="*/ 2147483647 w 470"/>
              <a:gd name="T17" fmla="*/ 2147483647 h 582"/>
              <a:gd name="T18" fmla="*/ 2147483647 w 470"/>
              <a:gd name="T19" fmla="*/ 2147483647 h 582"/>
              <a:gd name="T20" fmla="*/ 2147483647 w 470"/>
              <a:gd name="T21" fmla="*/ 2147483647 h 582"/>
              <a:gd name="T22" fmla="*/ 2147483647 w 470"/>
              <a:gd name="T23" fmla="*/ 2147483647 h 582"/>
              <a:gd name="T24" fmla="*/ 2147483647 w 470"/>
              <a:gd name="T25" fmla="*/ 2147483647 h 582"/>
              <a:gd name="T26" fmla="*/ 2147483647 w 470"/>
              <a:gd name="T27" fmla="*/ 2147483647 h 582"/>
              <a:gd name="T28" fmla="*/ 2147483647 w 470"/>
              <a:gd name="T29" fmla="*/ 2147483647 h 582"/>
              <a:gd name="T30" fmla="*/ 2147483647 w 470"/>
              <a:gd name="T31" fmla="*/ 2147483647 h 582"/>
              <a:gd name="T32" fmla="*/ 2147483647 w 470"/>
              <a:gd name="T33" fmla="*/ 2147483647 h 582"/>
              <a:gd name="T34" fmla="*/ 2147483647 w 470"/>
              <a:gd name="T35" fmla="*/ 2147483647 h 582"/>
              <a:gd name="T36" fmla="*/ 2147483647 w 470"/>
              <a:gd name="T37" fmla="*/ 2147483647 h 582"/>
              <a:gd name="T38" fmla="*/ 2147483647 w 470"/>
              <a:gd name="T39" fmla="*/ 2147483647 h 582"/>
              <a:gd name="T40" fmla="*/ 2147483647 w 470"/>
              <a:gd name="T41" fmla="*/ 2147483647 h 582"/>
              <a:gd name="T42" fmla="*/ 2147483647 w 470"/>
              <a:gd name="T43" fmla="*/ 2147483647 h 582"/>
              <a:gd name="T44" fmla="*/ 2147483647 w 470"/>
              <a:gd name="T45" fmla="*/ 2147483647 h 582"/>
              <a:gd name="T46" fmla="*/ 2147483647 w 470"/>
              <a:gd name="T47" fmla="*/ 2147483647 h 582"/>
              <a:gd name="T48" fmla="*/ 0 w 470"/>
              <a:gd name="T49" fmla="*/ 0 h 58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470"/>
              <a:gd name="T76" fmla="*/ 0 h 582"/>
              <a:gd name="T77" fmla="*/ 470 w 470"/>
              <a:gd name="T78" fmla="*/ 582 h 58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470" h="582">
                <a:moveTo>
                  <a:pt x="470" y="582"/>
                </a:moveTo>
                <a:cubicBezTo>
                  <a:pt x="466" y="576"/>
                  <a:pt x="454" y="568"/>
                  <a:pt x="454" y="568"/>
                </a:cubicBezTo>
                <a:cubicBezTo>
                  <a:pt x="444" y="553"/>
                  <a:pt x="428" y="540"/>
                  <a:pt x="422" y="522"/>
                </a:cubicBezTo>
                <a:cubicBezTo>
                  <a:pt x="421" y="508"/>
                  <a:pt x="422" y="494"/>
                  <a:pt x="420" y="480"/>
                </a:cubicBezTo>
                <a:cubicBezTo>
                  <a:pt x="419" y="472"/>
                  <a:pt x="404" y="460"/>
                  <a:pt x="404" y="460"/>
                </a:cubicBezTo>
                <a:cubicBezTo>
                  <a:pt x="396" y="448"/>
                  <a:pt x="388" y="434"/>
                  <a:pt x="378" y="424"/>
                </a:cubicBezTo>
                <a:cubicBezTo>
                  <a:pt x="375" y="416"/>
                  <a:pt x="368" y="401"/>
                  <a:pt x="360" y="396"/>
                </a:cubicBezTo>
                <a:cubicBezTo>
                  <a:pt x="355" y="389"/>
                  <a:pt x="351" y="385"/>
                  <a:pt x="344" y="380"/>
                </a:cubicBezTo>
                <a:cubicBezTo>
                  <a:pt x="337" y="358"/>
                  <a:pt x="320" y="339"/>
                  <a:pt x="298" y="332"/>
                </a:cubicBezTo>
                <a:cubicBezTo>
                  <a:pt x="289" y="323"/>
                  <a:pt x="285" y="311"/>
                  <a:pt x="276" y="302"/>
                </a:cubicBezTo>
                <a:cubicBezTo>
                  <a:pt x="275" y="298"/>
                  <a:pt x="274" y="293"/>
                  <a:pt x="270" y="290"/>
                </a:cubicBezTo>
                <a:cubicBezTo>
                  <a:pt x="266" y="287"/>
                  <a:pt x="258" y="282"/>
                  <a:pt x="258" y="282"/>
                </a:cubicBezTo>
                <a:cubicBezTo>
                  <a:pt x="255" y="278"/>
                  <a:pt x="249" y="275"/>
                  <a:pt x="248" y="270"/>
                </a:cubicBezTo>
                <a:cubicBezTo>
                  <a:pt x="245" y="256"/>
                  <a:pt x="254" y="238"/>
                  <a:pt x="244" y="228"/>
                </a:cubicBezTo>
                <a:cubicBezTo>
                  <a:pt x="236" y="220"/>
                  <a:pt x="224" y="215"/>
                  <a:pt x="214" y="208"/>
                </a:cubicBezTo>
                <a:cubicBezTo>
                  <a:pt x="205" y="202"/>
                  <a:pt x="200" y="192"/>
                  <a:pt x="192" y="184"/>
                </a:cubicBezTo>
                <a:cubicBezTo>
                  <a:pt x="191" y="180"/>
                  <a:pt x="189" y="176"/>
                  <a:pt x="188" y="172"/>
                </a:cubicBezTo>
                <a:cubicBezTo>
                  <a:pt x="187" y="168"/>
                  <a:pt x="176" y="168"/>
                  <a:pt x="176" y="168"/>
                </a:cubicBezTo>
                <a:cubicBezTo>
                  <a:pt x="159" y="151"/>
                  <a:pt x="152" y="143"/>
                  <a:pt x="132" y="130"/>
                </a:cubicBezTo>
                <a:cubicBezTo>
                  <a:pt x="117" y="108"/>
                  <a:pt x="127" y="107"/>
                  <a:pt x="94" y="104"/>
                </a:cubicBezTo>
                <a:cubicBezTo>
                  <a:pt x="87" y="100"/>
                  <a:pt x="85" y="94"/>
                  <a:pt x="78" y="90"/>
                </a:cubicBezTo>
                <a:cubicBezTo>
                  <a:pt x="72" y="81"/>
                  <a:pt x="69" y="61"/>
                  <a:pt x="64" y="56"/>
                </a:cubicBezTo>
                <a:cubicBezTo>
                  <a:pt x="59" y="51"/>
                  <a:pt x="51" y="49"/>
                  <a:pt x="46" y="44"/>
                </a:cubicBezTo>
                <a:cubicBezTo>
                  <a:pt x="39" y="37"/>
                  <a:pt x="32" y="27"/>
                  <a:pt x="24" y="22"/>
                </a:cubicBezTo>
                <a:cubicBezTo>
                  <a:pt x="17" y="12"/>
                  <a:pt x="8" y="8"/>
                  <a:pt x="0" y="0"/>
                </a:cubicBezTo>
              </a:path>
            </a:pathLst>
          </a:custGeom>
          <a:noFill/>
          <a:ln w="15875">
            <a:solidFill>
              <a:srgbClr val="6666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1" name="Freeform 9"/>
          <p:cNvSpPr>
            <a:spLocks/>
          </p:cNvSpPr>
          <p:nvPr/>
        </p:nvSpPr>
        <p:spPr bwMode="auto">
          <a:xfrm>
            <a:off x="6735764" y="2446735"/>
            <a:ext cx="649287" cy="179784"/>
          </a:xfrm>
          <a:custGeom>
            <a:avLst/>
            <a:gdLst>
              <a:gd name="T0" fmla="*/ 2147483647 w 409"/>
              <a:gd name="T1" fmla="*/ 2147483647 h 151"/>
              <a:gd name="T2" fmla="*/ 2147483647 w 409"/>
              <a:gd name="T3" fmla="*/ 2147483647 h 151"/>
              <a:gd name="T4" fmla="*/ 2147483647 w 409"/>
              <a:gd name="T5" fmla="*/ 2147483647 h 151"/>
              <a:gd name="T6" fmla="*/ 2147483647 w 409"/>
              <a:gd name="T7" fmla="*/ 2147483647 h 151"/>
              <a:gd name="T8" fmla="*/ 2147483647 w 409"/>
              <a:gd name="T9" fmla="*/ 2147483647 h 151"/>
              <a:gd name="T10" fmla="*/ 2147483647 w 409"/>
              <a:gd name="T11" fmla="*/ 2147483647 h 151"/>
              <a:gd name="T12" fmla="*/ 2147483647 w 409"/>
              <a:gd name="T13" fmla="*/ 2147483647 h 151"/>
              <a:gd name="T14" fmla="*/ 2147483647 w 409"/>
              <a:gd name="T15" fmla="*/ 2147483647 h 151"/>
              <a:gd name="T16" fmla="*/ 2147483647 w 409"/>
              <a:gd name="T17" fmla="*/ 2147483647 h 151"/>
              <a:gd name="T18" fmla="*/ 2147483647 w 409"/>
              <a:gd name="T19" fmla="*/ 2147483647 h 151"/>
              <a:gd name="T20" fmla="*/ 2147483647 w 409"/>
              <a:gd name="T21" fmla="*/ 2147483647 h 15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09"/>
              <a:gd name="T34" fmla="*/ 0 h 151"/>
              <a:gd name="T35" fmla="*/ 409 w 409"/>
              <a:gd name="T36" fmla="*/ 151 h 15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09" h="151">
                <a:moveTo>
                  <a:pt x="409" y="151"/>
                </a:moveTo>
                <a:cubicBezTo>
                  <a:pt x="399" y="149"/>
                  <a:pt x="391" y="146"/>
                  <a:pt x="383" y="141"/>
                </a:cubicBezTo>
                <a:cubicBezTo>
                  <a:pt x="371" y="124"/>
                  <a:pt x="359" y="123"/>
                  <a:pt x="339" y="121"/>
                </a:cubicBezTo>
                <a:cubicBezTo>
                  <a:pt x="325" y="116"/>
                  <a:pt x="315" y="93"/>
                  <a:pt x="301" y="85"/>
                </a:cubicBezTo>
                <a:cubicBezTo>
                  <a:pt x="288" y="78"/>
                  <a:pt x="267" y="80"/>
                  <a:pt x="253" y="77"/>
                </a:cubicBezTo>
                <a:cubicBezTo>
                  <a:pt x="247" y="73"/>
                  <a:pt x="235" y="65"/>
                  <a:pt x="235" y="65"/>
                </a:cubicBezTo>
                <a:cubicBezTo>
                  <a:pt x="221" y="44"/>
                  <a:pt x="185" y="48"/>
                  <a:pt x="165" y="47"/>
                </a:cubicBezTo>
                <a:cubicBezTo>
                  <a:pt x="153" y="43"/>
                  <a:pt x="148" y="30"/>
                  <a:pt x="137" y="23"/>
                </a:cubicBezTo>
                <a:cubicBezTo>
                  <a:pt x="125" y="15"/>
                  <a:pt x="77" y="17"/>
                  <a:pt x="73" y="17"/>
                </a:cubicBezTo>
                <a:cubicBezTo>
                  <a:pt x="56" y="0"/>
                  <a:pt x="68" y="9"/>
                  <a:pt x="17" y="9"/>
                </a:cubicBezTo>
                <a:cubicBezTo>
                  <a:pt x="0" y="9"/>
                  <a:pt x="0" y="8"/>
                  <a:pt x="5" y="13"/>
                </a:cubicBezTo>
              </a:path>
            </a:pathLst>
          </a:custGeom>
          <a:noFill/>
          <a:ln w="15875">
            <a:solidFill>
              <a:srgbClr val="6666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2" name="Oval 10"/>
          <p:cNvSpPr>
            <a:spLocks noChangeArrowheads="1"/>
          </p:cNvSpPr>
          <p:nvPr/>
        </p:nvSpPr>
        <p:spPr bwMode="auto">
          <a:xfrm>
            <a:off x="6673850" y="2400300"/>
            <a:ext cx="152400" cy="114300"/>
          </a:xfrm>
          <a:prstGeom prst="ellipse">
            <a:avLst/>
          </a:prstGeom>
          <a:solidFill>
            <a:srgbClr val="FFFF00">
              <a:alpha val="34901"/>
            </a:srgbClr>
          </a:solidFill>
          <a:ln w="25400">
            <a:solidFill>
              <a:srgbClr val="993366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34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nimBg="1"/>
      <p:bldP spid="64517" grpId="0" animBg="1"/>
      <p:bldP spid="64518" grpId="0" animBg="1"/>
      <p:bldP spid="64520" grpId="0" animBg="1"/>
      <p:bldP spid="64521" grpId="0" animBg="1"/>
      <p:bldP spid="645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85750"/>
            <a:ext cx="7467600" cy="742950"/>
          </a:xfrm>
        </p:spPr>
        <p:txBody>
          <a:bodyPr/>
          <a:lstStyle/>
          <a:p>
            <a:r>
              <a:rPr lang="en-US" dirty="0" smtClean="0"/>
              <a:t>Local alignment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752909"/>
              </p:ext>
            </p:extLst>
          </p:nvPr>
        </p:nvGraphicFramePr>
        <p:xfrm>
          <a:off x="4724400" y="1298245"/>
          <a:ext cx="3886200" cy="363570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85775"/>
                <a:gridCol w="485775"/>
                <a:gridCol w="485775"/>
                <a:gridCol w="485775"/>
                <a:gridCol w="485775"/>
                <a:gridCol w="485775"/>
                <a:gridCol w="485775"/>
                <a:gridCol w="485775"/>
              </a:tblGrid>
              <a:tr h="0"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A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T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T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A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T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C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519591"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519591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A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519591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T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519591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C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519591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A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519591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T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1733550"/>
            <a:ext cx="40386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urier"/>
                <a:cs typeface="Courier"/>
              </a:rPr>
              <a:t>X = ATCAT</a:t>
            </a:r>
          </a:p>
          <a:p>
            <a:r>
              <a:rPr lang="en-US" sz="2800" dirty="0" smtClean="0">
                <a:latin typeface="Courier"/>
                <a:cs typeface="Courier"/>
              </a:rPr>
              <a:t>Y = ATTATC</a:t>
            </a:r>
          </a:p>
          <a:p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Let:</a:t>
            </a:r>
          </a:p>
          <a:p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smtClean="0">
                <a:latin typeface="Calibri"/>
                <a:cs typeface="Calibri"/>
              </a:rPr>
              <a:t>m = 1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(1 point for match)</a:t>
            </a:r>
          </a:p>
          <a:p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smtClean="0">
                <a:latin typeface="Calibri"/>
                <a:cs typeface="Calibri"/>
              </a:rPr>
              <a:t>d = 1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(-1 point for del/ins/sub)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5202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85750"/>
            <a:ext cx="7467600" cy="742950"/>
          </a:xfrm>
        </p:spPr>
        <p:txBody>
          <a:bodyPr/>
          <a:lstStyle/>
          <a:p>
            <a:r>
              <a:rPr lang="en-US" dirty="0" smtClean="0"/>
              <a:t>Local alignment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8110300"/>
              </p:ext>
            </p:extLst>
          </p:nvPr>
        </p:nvGraphicFramePr>
        <p:xfrm>
          <a:off x="4724400" y="1276350"/>
          <a:ext cx="3886200" cy="3627119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85775"/>
                <a:gridCol w="485775"/>
                <a:gridCol w="485775"/>
                <a:gridCol w="485775"/>
                <a:gridCol w="485775"/>
                <a:gridCol w="485775"/>
                <a:gridCol w="485775"/>
                <a:gridCol w="485775"/>
              </a:tblGrid>
              <a:tr h="497820"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A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T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T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A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T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C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97820"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9782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A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9782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T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2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2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9782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C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3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9782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A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2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2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9782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T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2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3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2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Line 13"/>
          <p:cNvSpPr>
            <a:spLocks noChangeShapeType="1"/>
          </p:cNvSpPr>
          <p:nvPr/>
        </p:nvSpPr>
        <p:spPr bwMode="auto">
          <a:xfrm rot="2700000" flipH="1">
            <a:off x="7957061" y="3363630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 rot="2700000" flipH="1">
            <a:off x="7423661" y="2830230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 rot="2700000" flipH="1">
            <a:off x="6982902" y="2342548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 rot="2700000" flipH="1">
            <a:off x="7440102" y="4399948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rot="2700000" flipH="1">
            <a:off x="6966461" y="3913470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rot="2700000" flipH="1">
            <a:off x="6525702" y="3380070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rot="2700000" flipH="1">
            <a:off x="5992302" y="2846670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rot="2700000" flipH="1">
            <a:off x="5442461" y="2282789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57200" y="173355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urier"/>
                <a:cs typeface="Courier"/>
              </a:rPr>
              <a:t>X = ATCAT</a:t>
            </a:r>
          </a:p>
          <a:p>
            <a:r>
              <a:rPr lang="en-US" sz="2800" dirty="0" smtClean="0">
                <a:latin typeface="Courier"/>
                <a:cs typeface="Courier"/>
              </a:rPr>
              <a:t>Y = ATTATC</a:t>
            </a:r>
          </a:p>
          <a:p>
            <a:endParaRPr lang="en-US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1782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85750"/>
            <a:ext cx="7467600" cy="742950"/>
          </a:xfrm>
        </p:spPr>
        <p:txBody>
          <a:bodyPr/>
          <a:lstStyle/>
          <a:p>
            <a:r>
              <a:rPr lang="en-US" dirty="0" smtClean="0"/>
              <a:t>Local alignment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831682"/>
              </p:ext>
            </p:extLst>
          </p:nvPr>
        </p:nvGraphicFramePr>
        <p:xfrm>
          <a:off x="4724400" y="1276350"/>
          <a:ext cx="3886200" cy="3627119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85775"/>
                <a:gridCol w="485775"/>
                <a:gridCol w="485775"/>
                <a:gridCol w="485775"/>
                <a:gridCol w="485775"/>
                <a:gridCol w="485775"/>
                <a:gridCol w="485775"/>
                <a:gridCol w="485775"/>
              </a:tblGrid>
              <a:tr h="497820"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A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T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T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A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T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C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97820"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9782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A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solidFill>
                          <a:srgbClr val="FF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9782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T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Courier"/>
                          <a:cs typeface="Courier"/>
                        </a:rPr>
                        <a:t>2</a:t>
                      </a:r>
                      <a:endParaRPr lang="en-US" sz="2800" dirty="0">
                        <a:solidFill>
                          <a:srgbClr val="FF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2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9782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C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solidFill>
                          <a:srgbClr val="FF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3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9782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A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Courier"/>
                          <a:cs typeface="Courier"/>
                        </a:rPr>
                        <a:t>2</a:t>
                      </a:r>
                      <a:endParaRPr lang="en-US" sz="2800" dirty="0">
                        <a:solidFill>
                          <a:srgbClr val="FF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2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9782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T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2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Courier"/>
                          <a:cs typeface="Courier"/>
                        </a:rPr>
                        <a:t>3</a:t>
                      </a:r>
                      <a:endParaRPr lang="en-US" sz="2800" dirty="0">
                        <a:solidFill>
                          <a:srgbClr val="FF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2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Line 13"/>
          <p:cNvSpPr>
            <a:spLocks noChangeShapeType="1"/>
          </p:cNvSpPr>
          <p:nvPr/>
        </p:nvSpPr>
        <p:spPr bwMode="auto">
          <a:xfrm rot="2700000" flipH="1">
            <a:off x="7957061" y="3363630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 rot="2700000" flipH="1">
            <a:off x="7423661" y="2830230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 rot="2700000" flipH="1">
            <a:off x="6982902" y="2342548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 rot="2700000" flipH="1">
            <a:off x="7440102" y="4399948"/>
            <a:ext cx="3000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rot="2700000" flipH="1">
            <a:off x="6966461" y="3913470"/>
            <a:ext cx="3000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rot="2700000" flipH="1">
            <a:off x="6525702" y="3380070"/>
            <a:ext cx="3000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rot="2700000" flipH="1">
            <a:off x="5992302" y="2846670"/>
            <a:ext cx="3000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rot="2700000" flipH="1">
            <a:off x="5535102" y="2313270"/>
            <a:ext cx="3000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57200" y="173355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urier"/>
                <a:cs typeface="Courier"/>
              </a:rPr>
              <a:t>X = </a:t>
            </a:r>
            <a:r>
              <a:rPr lang="en-US" sz="2800" b="1" dirty="0" smtClean="0">
                <a:solidFill>
                  <a:srgbClr val="FF0000"/>
                </a:solidFill>
                <a:latin typeface="Courier"/>
                <a:cs typeface="Courier"/>
              </a:rPr>
              <a:t>ATCAT</a:t>
            </a:r>
          </a:p>
          <a:p>
            <a:r>
              <a:rPr lang="en-US" sz="2800" dirty="0" smtClean="0">
                <a:latin typeface="Courier"/>
                <a:cs typeface="Courier"/>
              </a:rPr>
              <a:t>Y = </a:t>
            </a:r>
            <a:r>
              <a:rPr lang="en-US" sz="2800" b="1" dirty="0" smtClean="0">
                <a:solidFill>
                  <a:srgbClr val="FF0000"/>
                </a:solidFill>
                <a:latin typeface="Courier"/>
                <a:cs typeface="Courier"/>
              </a:rPr>
              <a:t>ATTAT</a:t>
            </a:r>
            <a:r>
              <a:rPr lang="en-US" sz="2800" dirty="0" smtClean="0">
                <a:latin typeface="Courier"/>
                <a:cs typeface="Courier"/>
              </a:rPr>
              <a:t>C</a:t>
            </a:r>
          </a:p>
          <a:p>
            <a:endParaRPr lang="en-US" dirty="0" smtClean="0">
              <a:latin typeface="Calibri"/>
              <a:cs typeface="Calibri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7696200" y="4476750"/>
            <a:ext cx="304800" cy="381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solidFill>
                  <a:srgbClr val="FF0000"/>
                </a:solidFill>
              </a:ln>
              <a:noFill/>
              <a:effectLst/>
              <a:latin typeface="Lucida Sans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546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85750"/>
            <a:ext cx="7467600" cy="742950"/>
          </a:xfrm>
        </p:spPr>
        <p:txBody>
          <a:bodyPr/>
          <a:lstStyle/>
          <a:p>
            <a:r>
              <a:rPr lang="en-US" dirty="0" smtClean="0"/>
              <a:t>Local alignment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456891"/>
              </p:ext>
            </p:extLst>
          </p:nvPr>
        </p:nvGraphicFramePr>
        <p:xfrm>
          <a:off x="4724400" y="1276350"/>
          <a:ext cx="3886200" cy="3627119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85775"/>
                <a:gridCol w="485775"/>
                <a:gridCol w="485775"/>
                <a:gridCol w="485775"/>
                <a:gridCol w="485775"/>
                <a:gridCol w="485775"/>
                <a:gridCol w="485775"/>
                <a:gridCol w="485775"/>
              </a:tblGrid>
              <a:tr h="497820"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A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T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T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A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T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C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97820"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solidFill>
                          <a:srgbClr val="FF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9782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A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solidFill>
                          <a:srgbClr val="00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solidFill>
                          <a:srgbClr val="FF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9782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T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2</a:t>
                      </a:r>
                      <a:endParaRPr lang="en-US" sz="2800" dirty="0">
                        <a:solidFill>
                          <a:srgbClr val="00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Courier"/>
                          <a:cs typeface="Courier"/>
                        </a:rPr>
                        <a:t>2</a:t>
                      </a:r>
                      <a:endParaRPr lang="en-US" sz="2800" dirty="0">
                        <a:solidFill>
                          <a:srgbClr val="FF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9782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C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solidFill>
                          <a:srgbClr val="00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Courier"/>
                          <a:cs typeface="Courier"/>
                        </a:rPr>
                        <a:t>3</a:t>
                      </a:r>
                      <a:endParaRPr lang="en-US" sz="2800" dirty="0">
                        <a:solidFill>
                          <a:srgbClr val="FF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9782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A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2</a:t>
                      </a:r>
                      <a:endParaRPr lang="en-US" sz="2800" dirty="0">
                        <a:solidFill>
                          <a:srgbClr val="00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2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49782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T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2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0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1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3</a:t>
                      </a:r>
                      <a:endParaRPr lang="en-US" sz="2800" dirty="0">
                        <a:solidFill>
                          <a:srgbClr val="00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2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Line 13"/>
          <p:cNvSpPr>
            <a:spLocks noChangeShapeType="1"/>
          </p:cNvSpPr>
          <p:nvPr/>
        </p:nvSpPr>
        <p:spPr bwMode="auto">
          <a:xfrm rot="2700000" flipH="1">
            <a:off x="7957061" y="3363630"/>
            <a:ext cx="3000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 rot="2700000" flipH="1">
            <a:off x="7423661" y="2830230"/>
            <a:ext cx="3000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 rot="2700000" flipH="1">
            <a:off x="6982902" y="2342548"/>
            <a:ext cx="3000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 rot="2700000" flipH="1">
            <a:off x="7440102" y="4399948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rot="2700000" flipH="1">
            <a:off x="6966461" y="3913470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rot="2700000" flipH="1">
            <a:off x="6525702" y="3380070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rot="2700000" flipH="1">
            <a:off x="5992302" y="2846670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rot="2700000" flipH="1">
            <a:off x="5535102" y="2313270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57200" y="173355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urier"/>
                <a:cs typeface="Courier"/>
              </a:rPr>
              <a:t>X =    </a:t>
            </a:r>
            <a:r>
              <a:rPr lang="en-US" sz="2800" b="1" dirty="0" smtClean="0">
                <a:solidFill>
                  <a:srgbClr val="FF0000"/>
                </a:solidFill>
                <a:latin typeface="Courier"/>
                <a:cs typeface="Courier"/>
              </a:rPr>
              <a:t>ATC</a:t>
            </a:r>
            <a:r>
              <a:rPr lang="en-US" sz="2800" dirty="0" smtClean="0">
                <a:latin typeface="Courier"/>
                <a:cs typeface="Courier"/>
              </a:rPr>
              <a:t>AT</a:t>
            </a:r>
          </a:p>
          <a:p>
            <a:r>
              <a:rPr lang="en-US" sz="2800" dirty="0" smtClean="0">
                <a:latin typeface="Courier"/>
                <a:cs typeface="Courier"/>
              </a:rPr>
              <a:t>Y = </a:t>
            </a:r>
            <a:r>
              <a:rPr lang="en-US" sz="2800" dirty="0" smtClean="0">
                <a:solidFill>
                  <a:srgbClr val="000000"/>
                </a:solidFill>
                <a:latin typeface="Courier"/>
                <a:cs typeface="Courier"/>
              </a:rPr>
              <a:t>ATT</a:t>
            </a:r>
            <a:r>
              <a:rPr lang="en-US" sz="2800" b="1" dirty="0" smtClean="0">
                <a:solidFill>
                  <a:srgbClr val="FF0000"/>
                </a:solidFill>
                <a:latin typeface="Courier"/>
                <a:cs typeface="Courier"/>
              </a:rPr>
              <a:t>ATC</a:t>
            </a:r>
          </a:p>
          <a:p>
            <a:endParaRPr lang="en-US" dirty="0" smtClean="0">
              <a:latin typeface="Calibri"/>
              <a:cs typeface="Calibri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8164255" y="3442512"/>
            <a:ext cx="304800" cy="381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solidFill>
                  <a:srgbClr val="FF0000"/>
                </a:solidFill>
              </a:ln>
              <a:noFill/>
              <a:effectLst/>
              <a:latin typeface="Lucida Sans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269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510778"/>
            <a:ext cx="4800600" cy="1298972"/>
          </a:xfrm>
        </p:spPr>
        <p:txBody>
          <a:bodyPr/>
          <a:lstStyle/>
          <a:p>
            <a:r>
              <a:rPr lang="en-US" sz="4400" dirty="0" smtClean="0"/>
              <a:t>Minimum Edit Distance</a:t>
            </a:r>
            <a:endParaRPr lang="en-US" sz="4400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91000" y="2286000"/>
            <a:ext cx="4419600" cy="1714500"/>
          </a:xfrm>
        </p:spPr>
        <p:txBody>
          <a:bodyPr/>
          <a:lstStyle/>
          <a:p>
            <a:pPr eaLnBrk="1" hangingPunct="1"/>
            <a:endParaRPr lang="en-US" dirty="0">
              <a:solidFill>
                <a:srgbClr val="A50021"/>
              </a:solidFill>
              <a:latin typeface="Calibri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sz="3200" dirty="0" smtClean="0">
                <a:solidFill>
                  <a:srgbClr val="A50021"/>
                </a:solidFill>
                <a:latin typeface="Calibri" charset="0"/>
              </a:rPr>
              <a:t>Minimum Edit Distance in Computational Biology</a:t>
            </a:r>
            <a:endParaRPr lang="en-US" sz="3200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673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Alignment</a:t>
            </a: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990601" y="2731353"/>
            <a:ext cx="7018418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-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AG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G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CTATCAC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CT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GACC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T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C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CA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GG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C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CGA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--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TGCCC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---</a:t>
            </a:r>
          </a:p>
          <a:p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T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AG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-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CTATCAC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--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GACC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G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C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--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GG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T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CGA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TT</a:t>
            </a:r>
            <a:r>
              <a:rPr lang="en-US" sz="2400" b="1" dirty="0">
                <a:solidFill>
                  <a:srgbClr val="000066"/>
                </a:solidFill>
                <a:latin typeface="Courier New" charset="0"/>
              </a:rPr>
              <a:t>TGCCC</a:t>
            </a:r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GAC</a:t>
            </a:r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1600200" y="1474053"/>
            <a:ext cx="6094938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AGGCTATCACCTGACCTCCAGGCCGATGCCC</a:t>
            </a:r>
          </a:p>
          <a:p>
            <a:r>
              <a:rPr lang="en-US" sz="2400" dirty="0">
                <a:solidFill>
                  <a:srgbClr val="006699"/>
                </a:solidFill>
                <a:latin typeface="Courier New" charset="0"/>
              </a:rPr>
              <a:t>TAGCTATCACGACCGCGGTCGATTTGCCCGAC</a:t>
            </a:r>
          </a:p>
        </p:txBody>
      </p:sp>
    </p:spTree>
    <p:extLst>
      <p:ext uri="{BB962C8B-B14F-4D97-AF65-F5344CB8AC3E}">
        <p14:creationId xmlns:p14="http://schemas.microsoft.com/office/powerpoint/2010/main" val="730734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sequence alignment?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Comparing genes or regions from different species</a:t>
            </a:r>
          </a:p>
          <a:p>
            <a:pPr lvl="1"/>
            <a:r>
              <a:rPr lang="en-US" sz="2400" dirty="0"/>
              <a:t>to find important regions</a:t>
            </a:r>
          </a:p>
          <a:p>
            <a:pPr lvl="1"/>
            <a:r>
              <a:rPr lang="en-US" sz="2400" dirty="0"/>
              <a:t>determine function</a:t>
            </a:r>
          </a:p>
          <a:p>
            <a:pPr lvl="1"/>
            <a:r>
              <a:rPr lang="en-US" sz="2400" dirty="0"/>
              <a:t>uncover evolutionary forces</a:t>
            </a:r>
          </a:p>
          <a:p>
            <a:r>
              <a:rPr lang="en-US" sz="2800" dirty="0"/>
              <a:t>Assembling fragments to sequence DNA</a:t>
            </a:r>
          </a:p>
          <a:p>
            <a:r>
              <a:rPr lang="en-US" sz="2800" dirty="0"/>
              <a:t>Compare individuals to looking for mutations</a:t>
            </a:r>
          </a:p>
        </p:txBody>
      </p:sp>
    </p:spTree>
    <p:extLst>
      <p:ext uri="{BB962C8B-B14F-4D97-AF65-F5344CB8AC3E}">
        <p14:creationId xmlns:p14="http://schemas.microsoft.com/office/powerpoint/2010/main" val="1744974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Alignments in two fields</a:t>
            </a:r>
          </a:p>
        </p:txBody>
      </p:sp>
      <p:sp>
        <p:nvSpPr>
          <p:cNvPr id="11469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/>
              <a:t>In Natural Language Processing</a:t>
            </a:r>
          </a:p>
          <a:p>
            <a:pPr lvl="1"/>
            <a:r>
              <a:rPr lang="en-US" sz="3200" dirty="0"/>
              <a:t>We generally talk about </a:t>
            </a:r>
            <a:r>
              <a:rPr lang="en-US" sz="3200" dirty="0">
                <a:solidFill>
                  <a:srgbClr val="B63027"/>
                </a:solidFill>
              </a:rPr>
              <a:t>distance </a:t>
            </a:r>
            <a:r>
              <a:rPr lang="en-US" sz="3200" dirty="0"/>
              <a:t>(minimized)</a:t>
            </a:r>
          </a:p>
          <a:p>
            <a:pPr lvl="2"/>
            <a:r>
              <a:rPr lang="en-US" sz="2800" dirty="0"/>
              <a:t>And </a:t>
            </a:r>
            <a:r>
              <a:rPr lang="en-US" sz="2800" dirty="0">
                <a:solidFill>
                  <a:srgbClr val="B63027"/>
                </a:solidFill>
              </a:rPr>
              <a:t>weights</a:t>
            </a:r>
          </a:p>
          <a:p>
            <a:r>
              <a:rPr lang="en-US" sz="3200" dirty="0"/>
              <a:t>In Computational Biology</a:t>
            </a:r>
          </a:p>
          <a:p>
            <a:pPr lvl="1"/>
            <a:r>
              <a:rPr lang="en-US" sz="3200" dirty="0"/>
              <a:t>We generally talk about </a:t>
            </a:r>
            <a:r>
              <a:rPr lang="en-US" sz="3200" dirty="0">
                <a:solidFill>
                  <a:srgbClr val="B63027"/>
                </a:solidFill>
              </a:rPr>
              <a:t>similarity </a:t>
            </a:r>
            <a:r>
              <a:rPr lang="en-US" sz="3200" dirty="0"/>
              <a:t>(maximized)</a:t>
            </a:r>
          </a:p>
          <a:p>
            <a:pPr lvl="2"/>
            <a:r>
              <a:rPr lang="en-US" sz="2800" dirty="0"/>
              <a:t>And </a:t>
            </a:r>
            <a:r>
              <a:rPr lang="en-US" sz="2800" dirty="0">
                <a:solidFill>
                  <a:srgbClr val="B63027"/>
                </a:solidFill>
              </a:rPr>
              <a:t>scores</a:t>
            </a:r>
          </a:p>
        </p:txBody>
      </p:sp>
    </p:spTree>
    <p:extLst>
      <p:ext uri="{BB962C8B-B14F-4D97-AF65-F5344CB8AC3E}">
        <p14:creationId xmlns:p14="http://schemas.microsoft.com/office/powerpoint/2010/main" val="131332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Needleman-</a:t>
            </a:r>
            <a:r>
              <a:rPr lang="en-US" dirty="0" err="1"/>
              <a:t>Wunsch</a:t>
            </a:r>
            <a:r>
              <a:rPr lang="en-US" dirty="0"/>
              <a:t> Algorithm</a:t>
            </a:r>
          </a:p>
        </p:txBody>
      </p:sp>
      <p:sp>
        <p:nvSpPr>
          <p:cNvPr id="8192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28750"/>
            <a:ext cx="8763000" cy="3943350"/>
          </a:xfrm>
        </p:spPr>
        <p:txBody>
          <a:bodyPr/>
          <a:lstStyle/>
          <a:p>
            <a:r>
              <a:rPr lang="en-US" dirty="0" smtClean="0"/>
              <a:t>Initialization:</a:t>
            </a:r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"/>
                <a:cs typeface="Courier"/>
              </a:rPr>
              <a:t>D(i,0) = </a:t>
            </a:r>
            <a:r>
              <a:rPr lang="en-US" dirty="0" smtClean="0">
                <a:latin typeface="Courier"/>
                <a:cs typeface="Courier"/>
              </a:rPr>
              <a:t>-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* d</a:t>
            </a:r>
            <a:endParaRPr lang="en-US" dirty="0">
              <a:latin typeface="Courier"/>
              <a:cs typeface="Courier"/>
            </a:endParaRPr>
          </a:p>
          <a:p>
            <a:pPr marL="457200" lvl="1" indent="0" algn="just">
              <a:buNone/>
            </a:pPr>
            <a:r>
              <a:rPr lang="en-US" dirty="0">
                <a:latin typeface="Courier"/>
                <a:cs typeface="Courier"/>
              </a:rPr>
              <a:t>D(0,j) = </a:t>
            </a:r>
            <a:r>
              <a:rPr lang="en-US" dirty="0" smtClean="0">
                <a:latin typeface="Courier"/>
                <a:cs typeface="Courier"/>
              </a:rPr>
              <a:t>-j * d</a:t>
            </a:r>
            <a:endParaRPr lang="en-US" i="1" dirty="0"/>
          </a:p>
          <a:p>
            <a:pPr algn="just"/>
            <a:r>
              <a:rPr lang="en-US" dirty="0"/>
              <a:t>Recurrence Relation</a:t>
            </a:r>
            <a:r>
              <a:rPr lang="en-US" i="1" dirty="0" smtClean="0"/>
              <a:t>:</a:t>
            </a:r>
            <a:endParaRPr lang="en-US" i="1" dirty="0"/>
          </a:p>
          <a:p>
            <a:pPr marL="457200" lvl="1" indent="0">
              <a:buNone/>
            </a:pPr>
            <a:r>
              <a:rPr lang="en-US" i="1" dirty="0">
                <a:latin typeface="Courier"/>
                <a:cs typeface="Courier"/>
              </a:rPr>
              <a:t>            </a:t>
            </a:r>
            <a:r>
              <a:rPr lang="en-US" i="1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D</a:t>
            </a:r>
            <a:r>
              <a:rPr lang="en-US" dirty="0">
                <a:latin typeface="Courier"/>
                <a:cs typeface="Courier"/>
              </a:rPr>
              <a:t>(i-1,j) 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-</a:t>
            </a:r>
            <a:r>
              <a:rPr lang="en-US" dirty="0" smtClean="0">
                <a:latin typeface="Courier"/>
                <a:cs typeface="Courier"/>
              </a:rPr>
              <a:t> d</a:t>
            </a:r>
          </a:p>
          <a:p>
            <a:pPr marL="457200" lvl="1" indent="0" algn="just">
              <a:buNone/>
            </a:pPr>
            <a:r>
              <a:rPr lang="en-US" dirty="0" smtClean="0">
                <a:latin typeface="Courier"/>
                <a:cs typeface="Courier"/>
              </a:rPr>
              <a:t>D(</a:t>
            </a:r>
            <a:r>
              <a:rPr lang="en-US" dirty="0" err="1" smtClean="0">
                <a:latin typeface="Courier"/>
                <a:cs typeface="Courier"/>
              </a:rPr>
              <a:t>i,j</a:t>
            </a:r>
            <a:r>
              <a:rPr lang="en-US" dirty="0" smtClean="0">
                <a:latin typeface="Courier"/>
                <a:cs typeface="Courier"/>
              </a:rPr>
              <a:t>)</a:t>
            </a:r>
            <a:r>
              <a:rPr lang="en-US" smtClean="0">
                <a:latin typeface="Courier"/>
                <a:cs typeface="Courier"/>
              </a:rPr>
              <a:t>= </a:t>
            </a:r>
            <a:r>
              <a:rPr lang="en-US" smtClean="0">
                <a:latin typeface="Courier"/>
                <a:cs typeface="Courier"/>
              </a:rPr>
              <a:t>max  </a:t>
            </a:r>
            <a:r>
              <a:rPr lang="en-US" dirty="0" smtClean="0">
                <a:latin typeface="Courier"/>
                <a:cs typeface="Courier"/>
              </a:rPr>
              <a:t>D(i,j-1)   - d</a:t>
            </a:r>
          </a:p>
          <a:p>
            <a:pPr lvl="1" algn="just">
              <a:buFont typeface="Wingdings" charset="2"/>
              <a:buNone/>
            </a:pPr>
            <a:r>
              <a:rPr lang="en-US" dirty="0" smtClean="0">
                <a:latin typeface="Courier"/>
                <a:cs typeface="Courier"/>
              </a:rPr>
              <a:t>             D</a:t>
            </a:r>
            <a:r>
              <a:rPr lang="en-US" dirty="0">
                <a:latin typeface="Courier"/>
                <a:cs typeface="Courier"/>
              </a:rPr>
              <a:t>(i-1,j-1</a:t>
            </a:r>
            <a:r>
              <a:rPr lang="en-US" dirty="0" smtClean="0">
                <a:latin typeface="Courier"/>
                <a:cs typeface="Courier"/>
              </a:rPr>
              <a:t>) + s[x(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),y(j)]</a:t>
            </a:r>
          </a:p>
          <a:p>
            <a:pPr algn="just"/>
            <a:r>
              <a:rPr lang="en-US" dirty="0" smtClean="0"/>
              <a:t>Termination</a:t>
            </a:r>
            <a:r>
              <a:rPr lang="en-US" i="1" dirty="0" smtClean="0"/>
              <a:t>:</a:t>
            </a:r>
            <a:endParaRPr lang="en-US" i="1" dirty="0"/>
          </a:p>
          <a:p>
            <a:pPr lvl="1" algn="just">
              <a:buFont typeface="Wingdings" charset="2"/>
              <a:buNone/>
            </a:pPr>
            <a:r>
              <a:rPr lang="en-US" dirty="0">
                <a:latin typeface="Courier"/>
                <a:cs typeface="Courier"/>
              </a:rPr>
              <a:t>D</a:t>
            </a:r>
            <a:r>
              <a:rPr lang="en-US" dirty="0" smtClean="0">
                <a:latin typeface="Courier"/>
                <a:cs typeface="Courier"/>
              </a:rPr>
              <a:t>(N,M) is distance </a:t>
            </a:r>
          </a:p>
          <a:p>
            <a:pPr lvl="1" algn="just">
              <a:buFont typeface="Wingdings" charset="2"/>
              <a:buNone/>
            </a:pPr>
            <a:endParaRPr lang="en-US" dirty="0">
              <a:latin typeface="Courier"/>
              <a:cs typeface="Courier"/>
            </a:endParaRPr>
          </a:p>
        </p:txBody>
      </p:sp>
      <p:sp>
        <p:nvSpPr>
          <p:cNvPr id="9" name="AutoShape 5"/>
          <p:cNvSpPr>
            <a:spLocks/>
          </p:cNvSpPr>
          <p:nvPr/>
        </p:nvSpPr>
        <p:spPr bwMode="auto">
          <a:xfrm>
            <a:off x="2438400" y="3105150"/>
            <a:ext cx="228600" cy="990600"/>
          </a:xfrm>
          <a:prstGeom prst="leftBrace">
            <a:avLst>
              <a:gd name="adj1" fmla="val 37516"/>
              <a:gd name="adj2" fmla="val 50000"/>
            </a:avLst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400">
              <a:solidFill>
                <a:srgbClr val="000066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049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857250"/>
          </a:xfrm>
        </p:spPr>
        <p:txBody>
          <a:bodyPr/>
          <a:lstStyle/>
          <a:p>
            <a:r>
              <a:rPr lang="en-US" dirty="0"/>
              <a:t>The Needleman-</a:t>
            </a:r>
            <a:r>
              <a:rPr lang="en-US" dirty="0" err="1"/>
              <a:t>Wunsch</a:t>
            </a:r>
            <a:r>
              <a:rPr lang="en-US" dirty="0"/>
              <a:t> Matrix</a:t>
            </a:r>
          </a:p>
        </p:txBody>
      </p:sp>
      <p:sp>
        <p:nvSpPr>
          <p:cNvPr id="12092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4705350"/>
            <a:ext cx="3505200" cy="342900"/>
          </a:xfrm>
          <a:noFill/>
        </p:spPr>
        <p:txBody>
          <a:bodyPr/>
          <a:lstStyle/>
          <a:p>
            <a:r>
              <a:rPr lang="en-US" dirty="0"/>
              <a:t>Slide </a:t>
            </a:r>
            <a:r>
              <a:rPr lang="en-US" dirty="0" smtClean="0"/>
              <a:t>adapted from </a:t>
            </a:r>
            <a:r>
              <a:rPr lang="en-US" dirty="0" err="1" smtClean="0"/>
              <a:t>Serafim</a:t>
            </a:r>
            <a:r>
              <a:rPr lang="en-US" dirty="0" smtClean="0"/>
              <a:t> </a:t>
            </a:r>
            <a:r>
              <a:rPr lang="en-US" dirty="0" err="1"/>
              <a:t>Batzoglou</a:t>
            </a:r>
            <a:endParaRPr lang="en-US" dirty="0"/>
          </a:p>
        </p:txBody>
      </p:sp>
      <p:sp>
        <p:nvSpPr>
          <p:cNvPr id="120835" name="Rectangle 3"/>
          <p:cNvSpPr>
            <a:spLocks noChangeArrowheads="1"/>
          </p:cNvSpPr>
          <p:nvPr/>
        </p:nvSpPr>
        <p:spPr bwMode="auto">
          <a:xfrm>
            <a:off x="1228725" y="1445419"/>
            <a:ext cx="3810000" cy="2800350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36" name="Line 4"/>
          <p:cNvSpPr>
            <a:spLocks noChangeShapeType="1"/>
          </p:cNvSpPr>
          <p:nvPr/>
        </p:nvSpPr>
        <p:spPr bwMode="auto">
          <a:xfrm>
            <a:off x="1228725" y="4158854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37" name="Line 5"/>
          <p:cNvSpPr>
            <a:spLocks noChangeShapeType="1"/>
          </p:cNvSpPr>
          <p:nvPr/>
        </p:nvSpPr>
        <p:spPr bwMode="auto">
          <a:xfrm>
            <a:off x="1233488" y="408503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38" name="Line 6"/>
          <p:cNvSpPr>
            <a:spLocks noChangeShapeType="1"/>
          </p:cNvSpPr>
          <p:nvPr/>
        </p:nvSpPr>
        <p:spPr bwMode="auto">
          <a:xfrm>
            <a:off x="1233488" y="4017169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39" name="Line 7"/>
          <p:cNvSpPr>
            <a:spLocks noChangeShapeType="1"/>
          </p:cNvSpPr>
          <p:nvPr/>
        </p:nvSpPr>
        <p:spPr bwMode="auto">
          <a:xfrm>
            <a:off x="1228725" y="3949304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40" name="Line 8"/>
          <p:cNvSpPr>
            <a:spLocks noChangeShapeType="1"/>
          </p:cNvSpPr>
          <p:nvPr/>
        </p:nvSpPr>
        <p:spPr bwMode="auto">
          <a:xfrm>
            <a:off x="1233488" y="388501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41" name="Line 9"/>
          <p:cNvSpPr>
            <a:spLocks noChangeShapeType="1"/>
          </p:cNvSpPr>
          <p:nvPr/>
        </p:nvSpPr>
        <p:spPr bwMode="auto">
          <a:xfrm>
            <a:off x="1228725" y="3811191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42" name="Line 10"/>
          <p:cNvSpPr>
            <a:spLocks noChangeShapeType="1"/>
          </p:cNvSpPr>
          <p:nvPr/>
        </p:nvSpPr>
        <p:spPr bwMode="auto">
          <a:xfrm>
            <a:off x="1219200" y="374332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43" name="Line 11"/>
          <p:cNvSpPr>
            <a:spLocks noChangeShapeType="1"/>
          </p:cNvSpPr>
          <p:nvPr/>
        </p:nvSpPr>
        <p:spPr bwMode="auto">
          <a:xfrm>
            <a:off x="1233488" y="367546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44" name="Line 12"/>
          <p:cNvSpPr>
            <a:spLocks noChangeShapeType="1"/>
          </p:cNvSpPr>
          <p:nvPr/>
        </p:nvSpPr>
        <p:spPr bwMode="auto">
          <a:xfrm>
            <a:off x="1233488" y="3601641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45" name="Line 13"/>
          <p:cNvSpPr>
            <a:spLocks noChangeShapeType="1"/>
          </p:cNvSpPr>
          <p:nvPr/>
        </p:nvSpPr>
        <p:spPr bwMode="auto">
          <a:xfrm>
            <a:off x="1228725" y="3527822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46" name="Line 14"/>
          <p:cNvSpPr>
            <a:spLocks noChangeShapeType="1"/>
          </p:cNvSpPr>
          <p:nvPr/>
        </p:nvSpPr>
        <p:spPr bwMode="auto">
          <a:xfrm>
            <a:off x="1228725" y="3459956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47" name="Line 15"/>
          <p:cNvSpPr>
            <a:spLocks noChangeShapeType="1"/>
          </p:cNvSpPr>
          <p:nvPr/>
        </p:nvSpPr>
        <p:spPr bwMode="auto">
          <a:xfrm>
            <a:off x="1233488" y="3392091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48" name="Line 16"/>
          <p:cNvSpPr>
            <a:spLocks noChangeShapeType="1"/>
          </p:cNvSpPr>
          <p:nvPr/>
        </p:nvSpPr>
        <p:spPr bwMode="auto">
          <a:xfrm>
            <a:off x="1220788" y="3327797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49" name="Line 17"/>
          <p:cNvSpPr>
            <a:spLocks noChangeShapeType="1"/>
          </p:cNvSpPr>
          <p:nvPr/>
        </p:nvSpPr>
        <p:spPr bwMode="auto">
          <a:xfrm>
            <a:off x="1233488" y="3253979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0" name="Line 18"/>
          <p:cNvSpPr>
            <a:spLocks noChangeShapeType="1"/>
          </p:cNvSpPr>
          <p:nvPr/>
        </p:nvSpPr>
        <p:spPr bwMode="auto">
          <a:xfrm>
            <a:off x="1223963" y="318611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1" name="Line 19"/>
          <p:cNvSpPr>
            <a:spLocks noChangeShapeType="1"/>
          </p:cNvSpPr>
          <p:nvPr/>
        </p:nvSpPr>
        <p:spPr bwMode="auto">
          <a:xfrm>
            <a:off x="1238250" y="3118247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2" name="Line 20"/>
          <p:cNvSpPr>
            <a:spLocks noChangeShapeType="1"/>
          </p:cNvSpPr>
          <p:nvPr/>
        </p:nvSpPr>
        <p:spPr bwMode="auto">
          <a:xfrm>
            <a:off x="1233488" y="3040856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3" name="Line 21"/>
          <p:cNvSpPr>
            <a:spLocks noChangeShapeType="1"/>
          </p:cNvSpPr>
          <p:nvPr/>
        </p:nvSpPr>
        <p:spPr bwMode="auto">
          <a:xfrm>
            <a:off x="1238250" y="296703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4" name="Line 22"/>
          <p:cNvSpPr>
            <a:spLocks noChangeShapeType="1"/>
          </p:cNvSpPr>
          <p:nvPr/>
        </p:nvSpPr>
        <p:spPr bwMode="auto">
          <a:xfrm>
            <a:off x="1238250" y="2899172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5" name="Line 23"/>
          <p:cNvSpPr>
            <a:spLocks noChangeShapeType="1"/>
          </p:cNvSpPr>
          <p:nvPr/>
        </p:nvSpPr>
        <p:spPr bwMode="auto">
          <a:xfrm>
            <a:off x="1233488" y="2831306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6" name="Line 24"/>
          <p:cNvSpPr>
            <a:spLocks noChangeShapeType="1"/>
          </p:cNvSpPr>
          <p:nvPr/>
        </p:nvSpPr>
        <p:spPr bwMode="auto">
          <a:xfrm>
            <a:off x="1238250" y="276701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7" name="Line 25"/>
          <p:cNvSpPr>
            <a:spLocks noChangeShapeType="1"/>
          </p:cNvSpPr>
          <p:nvPr/>
        </p:nvSpPr>
        <p:spPr bwMode="auto">
          <a:xfrm>
            <a:off x="1233488" y="2693194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8" name="Line 26"/>
          <p:cNvSpPr>
            <a:spLocks noChangeShapeType="1"/>
          </p:cNvSpPr>
          <p:nvPr/>
        </p:nvSpPr>
        <p:spPr bwMode="auto">
          <a:xfrm>
            <a:off x="1223963" y="2625329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9" name="Line 27"/>
          <p:cNvSpPr>
            <a:spLocks noChangeShapeType="1"/>
          </p:cNvSpPr>
          <p:nvPr/>
        </p:nvSpPr>
        <p:spPr bwMode="auto">
          <a:xfrm>
            <a:off x="1228725" y="255746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0" name="Line 28"/>
          <p:cNvSpPr>
            <a:spLocks noChangeShapeType="1"/>
          </p:cNvSpPr>
          <p:nvPr/>
        </p:nvSpPr>
        <p:spPr bwMode="auto">
          <a:xfrm>
            <a:off x="1220788" y="249078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1" name="Line 29"/>
          <p:cNvSpPr>
            <a:spLocks noChangeShapeType="1"/>
          </p:cNvSpPr>
          <p:nvPr/>
        </p:nvSpPr>
        <p:spPr bwMode="auto">
          <a:xfrm>
            <a:off x="1233488" y="240982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2" name="Line 30"/>
          <p:cNvSpPr>
            <a:spLocks noChangeShapeType="1"/>
          </p:cNvSpPr>
          <p:nvPr/>
        </p:nvSpPr>
        <p:spPr bwMode="auto">
          <a:xfrm>
            <a:off x="1233488" y="234196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3" name="Line 31"/>
          <p:cNvSpPr>
            <a:spLocks noChangeShapeType="1"/>
          </p:cNvSpPr>
          <p:nvPr/>
        </p:nvSpPr>
        <p:spPr bwMode="auto">
          <a:xfrm>
            <a:off x="1238250" y="2274094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4" name="Line 32"/>
          <p:cNvSpPr>
            <a:spLocks noChangeShapeType="1"/>
          </p:cNvSpPr>
          <p:nvPr/>
        </p:nvSpPr>
        <p:spPr bwMode="auto">
          <a:xfrm>
            <a:off x="1225550" y="220980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5" name="Line 33"/>
          <p:cNvSpPr>
            <a:spLocks noChangeShapeType="1"/>
          </p:cNvSpPr>
          <p:nvPr/>
        </p:nvSpPr>
        <p:spPr bwMode="auto">
          <a:xfrm>
            <a:off x="1230313" y="2135981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6" name="Line 34"/>
          <p:cNvSpPr>
            <a:spLocks noChangeShapeType="1"/>
          </p:cNvSpPr>
          <p:nvPr/>
        </p:nvSpPr>
        <p:spPr bwMode="auto">
          <a:xfrm>
            <a:off x="1228725" y="2068116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7" name="Line 35"/>
          <p:cNvSpPr>
            <a:spLocks noChangeShapeType="1"/>
          </p:cNvSpPr>
          <p:nvPr/>
        </p:nvSpPr>
        <p:spPr bwMode="auto">
          <a:xfrm>
            <a:off x="1233488" y="200025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8" name="Line 36"/>
          <p:cNvSpPr>
            <a:spLocks noChangeShapeType="1"/>
          </p:cNvSpPr>
          <p:nvPr/>
        </p:nvSpPr>
        <p:spPr bwMode="auto">
          <a:xfrm>
            <a:off x="1228725" y="194191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9" name="Line 37"/>
          <p:cNvSpPr>
            <a:spLocks noChangeShapeType="1"/>
          </p:cNvSpPr>
          <p:nvPr/>
        </p:nvSpPr>
        <p:spPr bwMode="auto">
          <a:xfrm>
            <a:off x="1228725" y="1874044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70" name="Line 38"/>
          <p:cNvSpPr>
            <a:spLocks noChangeShapeType="1"/>
          </p:cNvSpPr>
          <p:nvPr/>
        </p:nvSpPr>
        <p:spPr bwMode="auto">
          <a:xfrm>
            <a:off x="1233488" y="1806179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71" name="Line 39"/>
          <p:cNvSpPr>
            <a:spLocks noChangeShapeType="1"/>
          </p:cNvSpPr>
          <p:nvPr/>
        </p:nvSpPr>
        <p:spPr bwMode="auto">
          <a:xfrm>
            <a:off x="1220788" y="174188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72" name="Line 40"/>
          <p:cNvSpPr>
            <a:spLocks noChangeShapeType="1"/>
          </p:cNvSpPr>
          <p:nvPr/>
        </p:nvSpPr>
        <p:spPr bwMode="auto">
          <a:xfrm>
            <a:off x="1233488" y="1668066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73" name="Line 41"/>
          <p:cNvSpPr>
            <a:spLocks noChangeShapeType="1"/>
          </p:cNvSpPr>
          <p:nvPr/>
        </p:nvSpPr>
        <p:spPr bwMode="auto">
          <a:xfrm>
            <a:off x="1223963" y="160020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74" name="Line 42"/>
          <p:cNvSpPr>
            <a:spLocks noChangeShapeType="1"/>
          </p:cNvSpPr>
          <p:nvPr/>
        </p:nvSpPr>
        <p:spPr bwMode="auto">
          <a:xfrm>
            <a:off x="1238250" y="153233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75" name="Line 43"/>
          <p:cNvSpPr>
            <a:spLocks noChangeShapeType="1"/>
          </p:cNvSpPr>
          <p:nvPr/>
        </p:nvSpPr>
        <p:spPr bwMode="auto">
          <a:xfrm flipV="1">
            <a:off x="1330325" y="14489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76" name="Line 44"/>
          <p:cNvSpPr>
            <a:spLocks noChangeShapeType="1"/>
          </p:cNvSpPr>
          <p:nvPr/>
        </p:nvSpPr>
        <p:spPr bwMode="auto">
          <a:xfrm flipV="1">
            <a:off x="1427163" y="1452563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77" name="Line 45"/>
          <p:cNvSpPr>
            <a:spLocks noChangeShapeType="1"/>
          </p:cNvSpPr>
          <p:nvPr/>
        </p:nvSpPr>
        <p:spPr bwMode="auto">
          <a:xfrm flipV="1">
            <a:off x="1528763" y="14454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78" name="Line 46"/>
          <p:cNvSpPr>
            <a:spLocks noChangeShapeType="1"/>
          </p:cNvSpPr>
          <p:nvPr/>
        </p:nvSpPr>
        <p:spPr bwMode="auto">
          <a:xfrm flipV="1">
            <a:off x="1617663" y="14489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79" name="Line 47"/>
          <p:cNvSpPr>
            <a:spLocks noChangeShapeType="1"/>
          </p:cNvSpPr>
          <p:nvPr/>
        </p:nvSpPr>
        <p:spPr bwMode="auto">
          <a:xfrm flipV="1">
            <a:off x="1704975" y="1452563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80" name="Line 48"/>
          <p:cNvSpPr>
            <a:spLocks noChangeShapeType="1"/>
          </p:cNvSpPr>
          <p:nvPr/>
        </p:nvSpPr>
        <p:spPr bwMode="auto">
          <a:xfrm flipV="1">
            <a:off x="1801813" y="1456135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81" name="Line 49"/>
          <p:cNvSpPr>
            <a:spLocks noChangeShapeType="1"/>
          </p:cNvSpPr>
          <p:nvPr/>
        </p:nvSpPr>
        <p:spPr bwMode="auto">
          <a:xfrm flipV="1">
            <a:off x="1903413" y="14489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82" name="Line 50"/>
          <p:cNvSpPr>
            <a:spLocks noChangeShapeType="1"/>
          </p:cNvSpPr>
          <p:nvPr/>
        </p:nvSpPr>
        <p:spPr bwMode="auto">
          <a:xfrm flipV="1">
            <a:off x="1992313" y="1452563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83" name="Line 51"/>
          <p:cNvSpPr>
            <a:spLocks noChangeShapeType="1"/>
          </p:cNvSpPr>
          <p:nvPr/>
        </p:nvSpPr>
        <p:spPr bwMode="auto">
          <a:xfrm flipV="1">
            <a:off x="2082800" y="14454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84" name="Line 52"/>
          <p:cNvSpPr>
            <a:spLocks noChangeShapeType="1"/>
          </p:cNvSpPr>
          <p:nvPr/>
        </p:nvSpPr>
        <p:spPr bwMode="auto">
          <a:xfrm flipV="1">
            <a:off x="2179638" y="14489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85" name="Line 53"/>
          <p:cNvSpPr>
            <a:spLocks noChangeShapeType="1"/>
          </p:cNvSpPr>
          <p:nvPr/>
        </p:nvSpPr>
        <p:spPr bwMode="auto">
          <a:xfrm flipV="1">
            <a:off x="2281238" y="1441848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86" name="Line 54"/>
          <p:cNvSpPr>
            <a:spLocks noChangeShapeType="1"/>
          </p:cNvSpPr>
          <p:nvPr/>
        </p:nvSpPr>
        <p:spPr bwMode="auto">
          <a:xfrm flipV="1">
            <a:off x="2370138" y="14454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87" name="Line 55"/>
          <p:cNvSpPr>
            <a:spLocks noChangeShapeType="1"/>
          </p:cNvSpPr>
          <p:nvPr/>
        </p:nvSpPr>
        <p:spPr bwMode="auto">
          <a:xfrm flipV="1">
            <a:off x="2457450" y="14489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88" name="Line 56"/>
          <p:cNvSpPr>
            <a:spLocks noChangeShapeType="1"/>
          </p:cNvSpPr>
          <p:nvPr/>
        </p:nvSpPr>
        <p:spPr bwMode="auto">
          <a:xfrm flipV="1">
            <a:off x="2554288" y="1452563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89" name="Line 57"/>
          <p:cNvSpPr>
            <a:spLocks noChangeShapeType="1"/>
          </p:cNvSpPr>
          <p:nvPr/>
        </p:nvSpPr>
        <p:spPr bwMode="auto">
          <a:xfrm flipV="1">
            <a:off x="2655888" y="14454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90" name="Line 58"/>
          <p:cNvSpPr>
            <a:spLocks noChangeShapeType="1"/>
          </p:cNvSpPr>
          <p:nvPr/>
        </p:nvSpPr>
        <p:spPr bwMode="auto">
          <a:xfrm flipV="1">
            <a:off x="2744788" y="14489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91" name="Line 59"/>
          <p:cNvSpPr>
            <a:spLocks noChangeShapeType="1"/>
          </p:cNvSpPr>
          <p:nvPr/>
        </p:nvSpPr>
        <p:spPr bwMode="auto">
          <a:xfrm flipV="1">
            <a:off x="2849563" y="14454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92" name="Line 60"/>
          <p:cNvSpPr>
            <a:spLocks noChangeShapeType="1"/>
          </p:cNvSpPr>
          <p:nvPr/>
        </p:nvSpPr>
        <p:spPr bwMode="auto">
          <a:xfrm flipV="1">
            <a:off x="2946400" y="14489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93" name="Line 61"/>
          <p:cNvSpPr>
            <a:spLocks noChangeShapeType="1"/>
          </p:cNvSpPr>
          <p:nvPr/>
        </p:nvSpPr>
        <p:spPr bwMode="auto">
          <a:xfrm flipV="1">
            <a:off x="3048000" y="1441848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94" name="Line 62"/>
          <p:cNvSpPr>
            <a:spLocks noChangeShapeType="1"/>
          </p:cNvSpPr>
          <p:nvPr/>
        </p:nvSpPr>
        <p:spPr bwMode="auto">
          <a:xfrm flipV="1">
            <a:off x="3136900" y="14454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95" name="Line 63"/>
          <p:cNvSpPr>
            <a:spLocks noChangeShapeType="1"/>
          </p:cNvSpPr>
          <p:nvPr/>
        </p:nvSpPr>
        <p:spPr bwMode="auto">
          <a:xfrm flipV="1">
            <a:off x="3224213" y="14489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96" name="Line 64"/>
          <p:cNvSpPr>
            <a:spLocks noChangeShapeType="1"/>
          </p:cNvSpPr>
          <p:nvPr/>
        </p:nvSpPr>
        <p:spPr bwMode="auto">
          <a:xfrm flipV="1">
            <a:off x="3321050" y="1452563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97" name="Line 65"/>
          <p:cNvSpPr>
            <a:spLocks noChangeShapeType="1"/>
          </p:cNvSpPr>
          <p:nvPr/>
        </p:nvSpPr>
        <p:spPr bwMode="auto">
          <a:xfrm flipV="1">
            <a:off x="3422650" y="14454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98" name="Line 66"/>
          <p:cNvSpPr>
            <a:spLocks noChangeShapeType="1"/>
          </p:cNvSpPr>
          <p:nvPr/>
        </p:nvSpPr>
        <p:spPr bwMode="auto">
          <a:xfrm flipV="1">
            <a:off x="3511550" y="14489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99" name="Line 67"/>
          <p:cNvSpPr>
            <a:spLocks noChangeShapeType="1"/>
          </p:cNvSpPr>
          <p:nvPr/>
        </p:nvSpPr>
        <p:spPr bwMode="auto">
          <a:xfrm flipV="1">
            <a:off x="3602038" y="1441848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00" name="Line 68"/>
          <p:cNvSpPr>
            <a:spLocks noChangeShapeType="1"/>
          </p:cNvSpPr>
          <p:nvPr/>
        </p:nvSpPr>
        <p:spPr bwMode="auto">
          <a:xfrm flipV="1">
            <a:off x="3698875" y="14454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01" name="Line 69"/>
          <p:cNvSpPr>
            <a:spLocks noChangeShapeType="1"/>
          </p:cNvSpPr>
          <p:nvPr/>
        </p:nvSpPr>
        <p:spPr bwMode="auto">
          <a:xfrm flipV="1">
            <a:off x="3800475" y="1438275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02" name="Line 70"/>
          <p:cNvSpPr>
            <a:spLocks noChangeShapeType="1"/>
          </p:cNvSpPr>
          <p:nvPr/>
        </p:nvSpPr>
        <p:spPr bwMode="auto">
          <a:xfrm flipV="1">
            <a:off x="3889375" y="1441848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03" name="Line 71"/>
          <p:cNvSpPr>
            <a:spLocks noChangeShapeType="1"/>
          </p:cNvSpPr>
          <p:nvPr/>
        </p:nvSpPr>
        <p:spPr bwMode="auto">
          <a:xfrm flipV="1">
            <a:off x="3976688" y="14454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04" name="Line 72"/>
          <p:cNvSpPr>
            <a:spLocks noChangeShapeType="1"/>
          </p:cNvSpPr>
          <p:nvPr/>
        </p:nvSpPr>
        <p:spPr bwMode="auto">
          <a:xfrm flipV="1">
            <a:off x="4073525" y="14489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05" name="Line 73"/>
          <p:cNvSpPr>
            <a:spLocks noChangeShapeType="1"/>
          </p:cNvSpPr>
          <p:nvPr/>
        </p:nvSpPr>
        <p:spPr bwMode="auto">
          <a:xfrm flipV="1">
            <a:off x="4175125" y="1441848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06" name="Line 74"/>
          <p:cNvSpPr>
            <a:spLocks noChangeShapeType="1"/>
          </p:cNvSpPr>
          <p:nvPr/>
        </p:nvSpPr>
        <p:spPr bwMode="auto">
          <a:xfrm flipV="1">
            <a:off x="4264025" y="14454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07" name="Line 75"/>
          <p:cNvSpPr>
            <a:spLocks noChangeShapeType="1"/>
          </p:cNvSpPr>
          <p:nvPr/>
        </p:nvSpPr>
        <p:spPr bwMode="auto">
          <a:xfrm flipV="1">
            <a:off x="4359275" y="1441848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08" name="Line 76"/>
          <p:cNvSpPr>
            <a:spLocks noChangeShapeType="1"/>
          </p:cNvSpPr>
          <p:nvPr/>
        </p:nvSpPr>
        <p:spPr bwMode="auto">
          <a:xfrm flipV="1">
            <a:off x="4448175" y="14454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09" name="Line 77"/>
          <p:cNvSpPr>
            <a:spLocks noChangeShapeType="1"/>
          </p:cNvSpPr>
          <p:nvPr/>
        </p:nvSpPr>
        <p:spPr bwMode="auto">
          <a:xfrm flipV="1">
            <a:off x="4535488" y="14489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10" name="Line 78"/>
          <p:cNvSpPr>
            <a:spLocks noChangeShapeType="1"/>
          </p:cNvSpPr>
          <p:nvPr/>
        </p:nvSpPr>
        <p:spPr bwMode="auto">
          <a:xfrm flipV="1">
            <a:off x="4632325" y="1452563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11" name="Line 79"/>
          <p:cNvSpPr>
            <a:spLocks noChangeShapeType="1"/>
          </p:cNvSpPr>
          <p:nvPr/>
        </p:nvSpPr>
        <p:spPr bwMode="auto">
          <a:xfrm flipV="1">
            <a:off x="4733925" y="14454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12" name="Line 80"/>
          <p:cNvSpPr>
            <a:spLocks noChangeShapeType="1"/>
          </p:cNvSpPr>
          <p:nvPr/>
        </p:nvSpPr>
        <p:spPr bwMode="auto">
          <a:xfrm flipV="1">
            <a:off x="4822825" y="14489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13" name="Line 81"/>
          <p:cNvSpPr>
            <a:spLocks noChangeShapeType="1"/>
          </p:cNvSpPr>
          <p:nvPr/>
        </p:nvSpPr>
        <p:spPr bwMode="auto">
          <a:xfrm flipV="1">
            <a:off x="4929188" y="14454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54" name="Freeform 82"/>
          <p:cNvSpPr>
            <a:spLocks/>
          </p:cNvSpPr>
          <p:nvPr/>
        </p:nvSpPr>
        <p:spPr bwMode="auto">
          <a:xfrm flipH="1">
            <a:off x="1284289" y="1490663"/>
            <a:ext cx="3703637" cy="2708672"/>
          </a:xfrm>
          <a:custGeom>
            <a:avLst/>
            <a:gdLst>
              <a:gd name="T0" fmla="*/ 0 w 2333"/>
              <a:gd name="T1" fmla="*/ 2147483647 h 2275"/>
              <a:gd name="T2" fmla="*/ 2147483647 w 2333"/>
              <a:gd name="T3" fmla="*/ 2147483647 h 2275"/>
              <a:gd name="T4" fmla="*/ 2147483647 w 2333"/>
              <a:gd name="T5" fmla="*/ 2147483647 h 2275"/>
              <a:gd name="T6" fmla="*/ 2147483647 w 2333"/>
              <a:gd name="T7" fmla="*/ 2147483647 h 2275"/>
              <a:gd name="T8" fmla="*/ 2147483647 w 2333"/>
              <a:gd name="T9" fmla="*/ 2147483647 h 2275"/>
              <a:gd name="T10" fmla="*/ 2147483647 w 2333"/>
              <a:gd name="T11" fmla="*/ 2147483647 h 2275"/>
              <a:gd name="T12" fmla="*/ 2147483647 w 2333"/>
              <a:gd name="T13" fmla="*/ 2147483647 h 2275"/>
              <a:gd name="T14" fmla="*/ 2147483647 w 2333"/>
              <a:gd name="T15" fmla="*/ 2147483647 h 2275"/>
              <a:gd name="T16" fmla="*/ 2147483647 w 2333"/>
              <a:gd name="T17" fmla="*/ 2147483647 h 2275"/>
              <a:gd name="T18" fmla="*/ 2147483647 w 2333"/>
              <a:gd name="T19" fmla="*/ 2147483647 h 2275"/>
              <a:gd name="T20" fmla="*/ 2147483647 w 2333"/>
              <a:gd name="T21" fmla="*/ 2147483647 h 2275"/>
              <a:gd name="T22" fmla="*/ 2147483647 w 2333"/>
              <a:gd name="T23" fmla="*/ 2147483647 h 2275"/>
              <a:gd name="T24" fmla="*/ 2147483647 w 2333"/>
              <a:gd name="T25" fmla="*/ 2147483647 h 2275"/>
              <a:gd name="T26" fmla="*/ 2147483647 w 2333"/>
              <a:gd name="T27" fmla="*/ 2147483647 h 2275"/>
              <a:gd name="T28" fmla="*/ 2147483647 w 2333"/>
              <a:gd name="T29" fmla="*/ 2147483647 h 2275"/>
              <a:gd name="T30" fmla="*/ 2147483647 w 2333"/>
              <a:gd name="T31" fmla="*/ 2147483647 h 2275"/>
              <a:gd name="T32" fmla="*/ 2147483647 w 2333"/>
              <a:gd name="T33" fmla="*/ 2147483647 h 2275"/>
              <a:gd name="T34" fmla="*/ 2147483647 w 2333"/>
              <a:gd name="T35" fmla="*/ 2147483647 h 2275"/>
              <a:gd name="T36" fmla="*/ 2147483647 w 2333"/>
              <a:gd name="T37" fmla="*/ 2147483647 h 2275"/>
              <a:gd name="T38" fmla="*/ 2147483647 w 2333"/>
              <a:gd name="T39" fmla="*/ 0 h 227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33"/>
              <a:gd name="T61" fmla="*/ 0 h 2275"/>
              <a:gd name="T62" fmla="*/ 2333 w 2333"/>
              <a:gd name="T63" fmla="*/ 2275 h 227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33" h="2275">
                <a:moveTo>
                  <a:pt x="0" y="2275"/>
                </a:moveTo>
                <a:lnTo>
                  <a:pt x="52" y="2211"/>
                </a:lnTo>
                <a:lnTo>
                  <a:pt x="116" y="2153"/>
                </a:lnTo>
                <a:lnTo>
                  <a:pt x="122" y="2089"/>
                </a:lnTo>
                <a:lnTo>
                  <a:pt x="180" y="2042"/>
                </a:lnTo>
                <a:lnTo>
                  <a:pt x="425" y="1803"/>
                </a:lnTo>
                <a:lnTo>
                  <a:pt x="588" y="1803"/>
                </a:lnTo>
                <a:lnTo>
                  <a:pt x="774" y="1629"/>
                </a:lnTo>
                <a:lnTo>
                  <a:pt x="774" y="1571"/>
                </a:lnTo>
                <a:lnTo>
                  <a:pt x="1076" y="1274"/>
                </a:lnTo>
                <a:lnTo>
                  <a:pt x="1076" y="1210"/>
                </a:lnTo>
                <a:lnTo>
                  <a:pt x="1489" y="809"/>
                </a:lnTo>
                <a:lnTo>
                  <a:pt x="1792" y="809"/>
                </a:lnTo>
                <a:lnTo>
                  <a:pt x="1966" y="640"/>
                </a:lnTo>
                <a:lnTo>
                  <a:pt x="1966" y="570"/>
                </a:lnTo>
                <a:lnTo>
                  <a:pt x="2077" y="454"/>
                </a:lnTo>
                <a:lnTo>
                  <a:pt x="2077" y="355"/>
                </a:lnTo>
                <a:lnTo>
                  <a:pt x="2263" y="180"/>
                </a:lnTo>
                <a:lnTo>
                  <a:pt x="2263" y="75"/>
                </a:lnTo>
                <a:lnTo>
                  <a:pt x="2333" y="0"/>
                </a:lnTo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15" name="Text Box 83"/>
          <p:cNvSpPr txBox="1">
            <a:spLocks noChangeArrowheads="1"/>
          </p:cNvSpPr>
          <p:nvPr/>
        </p:nvSpPr>
        <p:spPr bwMode="auto">
          <a:xfrm>
            <a:off x="1219200" y="971550"/>
            <a:ext cx="39702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Arial Unicode MS" charset="0"/>
              </a:rPr>
              <a:t>x</a:t>
            </a:r>
            <a:r>
              <a:rPr lang="en-US" sz="2000" baseline="-25000" dirty="0">
                <a:latin typeface="Arial Unicode MS" charset="0"/>
              </a:rPr>
              <a:t>1</a:t>
            </a:r>
            <a:r>
              <a:rPr lang="en-US" sz="2000" dirty="0">
                <a:latin typeface="Arial Unicode MS" charset="0"/>
              </a:rPr>
              <a:t> ………………………………  </a:t>
            </a:r>
            <a:r>
              <a:rPr lang="en-US" sz="2000" dirty="0" err="1">
                <a:latin typeface="Arial Unicode MS" charset="0"/>
              </a:rPr>
              <a:t>x</a:t>
            </a:r>
            <a:r>
              <a:rPr lang="en-US" sz="2000" baseline="-25000" dirty="0" err="1">
                <a:latin typeface="Arial Unicode MS" charset="0"/>
              </a:rPr>
              <a:t>M</a:t>
            </a:r>
            <a:endParaRPr lang="en-US" sz="2000" dirty="0">
              <a:latin typeface="Arial Unicode MS" charset="0"/>
            </a:endParaRPr>
          </a:p>
        </p:txBody>
      </p:sp>
      <p:sp>
        <p:nvSpPr>
          <p:cNvPr id="120916" name="Text Box 84"/>
          <p:cNvSpPr txBox="1">
            <a:spLocks noChangeArrowheads="1"/>
          </p:cNvSpPr>
          <p:nvPr/>
        </p:nvSpPr>
        <p:spPr bwMode="auto">
          <a:xfrm rot="5400000">
            <a:off x="-514996" y="2650897"/>
            <a:ext cx="29381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Arial Unicode MS" charset="0"/>
              </a:rPr>
              <a:t>y</a:t>
            </a:r>
            <a:r>
              <a:rPr lang="en-US" sz="2000" baseline="-25000" dirty="0">
                <a:latin typeface="Arial Unicode MS" charset="0"/>
              </a:rPr>
              <a:t>1</a:t>
            </a:r>
            <a:r>
              <a:rPr lang="en-US" sz="2000" dirty="0">
                <a:latin typeface="Arial Unicode MS" charset="0"/>
              </a:rPr>
              <a:t> ……………</a:t>
            </a:r>
            <a:r>
              <a:rPr lang="en-US" sz="2000" dirty="0" smtClean="0">
                <a:latin typeface="Arial Unicode MS" charset="0"/>
              </a:rPr>
              <a:t>……</a:t>
            </a:r>
            <a:r>
              <a:rPr lang="en-US" sz="2000" dirty="0">
                <a:latin typeface="Arial Unicode MS" charset="0"/>
              </a:rPr>
              <a:t>…  </a:t>
            </a:r>
            <a:r>
              <a:rPr lang="en-US" sz="2000" dirty="0" err="1">
                <a:latin typeface="Arial Unicode MS" charset="0"/>
              </a:rPr>
              <a:t>y</a:t>
            </a:r>
            <a:r>
              <a:rPr lang="en-US" sz="2000" baseline="-25000" dirty="0" err="1">
                <a:latin typeface="Arial Unicode MS" charset="0"/>
              </a:rPr>
              <a:t>N</a:t>
            </a:r>
            <a:endParaRPr lang="en-US" sz="2000" dirty="0">
              <a:latin typeface="Arial Unicode MS" charset="0"/>
            </a:endParaRPr>
          </a:p>
        </p:txBody>
      </p:sp>
      <p:sp>
        <p:nvSpPr>
          <p:cNvPr id="54357" name="Text Box 85"/>
          <p:cNvSpPr txBox="1">
            <a:spLocks noChangeArrowheads="1"/>
          </p:cNvSpPr>
          <p:nvPr/>
        </p:nvSpPr>
        <p:spPr bwMode="auto">
          <a:xfrm>
            <a:off x="5638800" y="1657350"/>
            <a:ext cx="3200400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0066"/>
                </a:solidFill>
                <a:latin typeface="Calibri"/>
                <a:cs typeface="Calibri"/>
              </a:rPr>
              <a:t>(Note that the origin is at the upper left.)</a:t>
            </a:r>
            <a:endParaRPr lang="en-US" sz="2400" dirty="0">
              <a:solidFill>
                <a:srgbClr val="000066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2500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54" grpId="0" animBg="1"/>
      <p:bldP spid="543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114300"/>
            <a:ext cx="7772400" cy="857250"/>
          </a:xfrm>
        </p:spPr>
        <p:txBody>
          <a:bodyPr/>
          <a:lstStyle/>
          <a:p>
            <a:r>
              <a:rPr lang="en-US"/>
              <a:t>A variant of the basic algorithm: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89448"/>
            <a:ext cx="8382000" cy="1310878"/>
          </a:xfrm>
        </p:spPr>
        <p:txBody>
          <a:bodyPr/>
          <a:lstStyle/>
          <a:p>
            <a:r>
              <a:rPr lang="en-US" sz="2400" dirty="0"/>
              <a:t>Maybe it is OK to have an unlimited # of gaps in the beginning and end:</a:t>
            </a:r>
          </a:p>
        </p:txBody>
      </p:sp>
      <p:sp>
        <p:nvSpPr>
          <p:cNvPr id="12493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from Serafim Batzoglou</a:t>
            </a:r>
          </a:p>
        </p:txBody>
      </p:sp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381001" y="2571750"/>
            <a:ext cx="8680681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rgbClr val="006699"/>
                </a:solidFill>
                <a:latin typeface="Courier New" charset="0"/>
              </a:rPr>
              <a:t>----------</a:t>
            </a:r>
            <a:r>
              <a:rPr lang="en-US" sz="2400" b="1">
                <a:solidFill>
                  <a:srgbClr val="CC0000"/>
                </a:solidFill>
                <a:latin typeface="Courier New" charset="0"/>
              </a:rPr>
              <a:t>CTATCAC</a:t>
            </a:r>
            <a:r>
              <a:rPr lang="en-US" sz="2400" b="1">
                <a:solidFill>
                  <a:srgbClr val="006699"/>
                </a:solidFill>
                <a:latin typeface="Courier New" charset="0"/>
              </a:rPr>
              <a:t>CT</a:t>
            </a:r>
            <a:r>
              <a:rPr lang="en-US" sz="2400" b="1">
                <a:solidFill>
                  <a:srgbClr val="CC0000"/>
                </a:solidFill>
                <a:latin typeface="Courier New" charset="0"/>
              </a:rPr>
              <a:t>GACC</a:t>
            </a:r>
            <a:r>
              <a:rPr lang="en-US" sz="2400" b="1">
                <a:solidFill>
                  <a:srgbClr val="006699"/>
                </a:solidFill>
                <a:latin typeface="Courier New" charset="0"/>
              </a:rPr>
              <a:t>T</a:t>
            </a:r>
            <a:r>
              <a:rPr lang="en-US" sz="2400" b="1">
                <a:solidFill>
                  <a:srgbClr val="CC0000"/>
                </a:solidFill>
                <a:latin typeface="Courier New" charset="0"/>
              </a:rPr>
              <a:t>C</a:t>
            </a:r>
            <a:r>
              <a:rPr lang="en-US" sz="2400" b="1">
                <a:solidFill>
                  <a:srgbClr val="006699"/>
                </a:solidFill>
                <a:latin typeface="Courier New" charset="0"/>
              </a:rPr>
              <a:t>CA</a:t>
            </a:r>
            <a:r>
              <a:rPr lang="en-US" sz="2400" b="1">
                <a:solidFill>
                  <a:srgbClr val="CC0000"/>
                </a:solidFill>
                <a:latin typeface="Courier New" charset="0"/>
              </a:rPr>
              <a:t>GG</a:t>
            </a:r>
            <a:r>
              <a:rPr lang="en-US" sz="2400" b="1">
                <a:solidFill>
                  <a:srgbClr val="006699"/>
                </a:solidFill>
                <a:latin typeface="Courier New" charset="0"/>
              </a:rPr>
              <a:t>C</a:t>
            </a:r>
            <a:r>
              <a:rPr lang="en-US" sz="2400" b="1">
                <a:solidFill>
                  <a:srgbClr val="CC0000"/>
                </a:solidFill>
                <a:latin typeface="Courier New" charset="0"/>
              </a:rPr>
              <a:t>CG</a:t>
            </a:r>
            <a:r>
              <a:rPr lang="en-US" sz="2400" b="1">
                <a:solidFill>
                  <a:srgbClr val="006699"/>
                </a:solidFill>
                <a:latin typeface="Courier New" charset="0"/>
              </a:rPr>
              <a:t>ATGCCCCTTCCGGC</a:t>
            </a:r>
          </a:p>
          <a:p>
            <a:r>
              <a:rPr lang="en-US" sz="2400" b="1">
                <a:solidFill>
                  <a:srgbClr val="006699"/>
                </a:solidFill>
                <a:latin typeface="Courier New" charset="0"/>
              </a:rPr>
              <a:t>GCGAGTTCAT</a:t>
            </a:r>
            <a:r>
              <a:rPr lang="en-US" sz="2400" b="1">
                <a:solidFill>
                  <a:srgbClr val="CC0000"/>
                </a:solidFill>
                <a:latin typeface="Courier New" charset="0"/>
              </a:rPr>
              <a:t>CTATCAC</a:t>
            </a:r>
            <a:r>
              <a:rPr lang="en-US" sz="2400" b="1">
                <a:solidFill>
                  <a:srgbClr val="006699"/>
                </a:solidFill>
                <a:latin typeface="Courier New" charset="0"/>
              </a:rPr>
              <a:t>--</a:t>
            </a:r>
            <a:r>
              <a:rPr lang="en-US" sz="2400" b="1">
                <a:solidFill>
                  <a:srgbClr val="CC0000"/>
                </a:solidFill>
                <a:latin typeface="Courier New" charset="0"/>
              </a:rPr>
              <a:t>GACC</a:t>
            </a:r>
            <a:r>
              <a:rPr lang="en-US" sz="2400" b="1">
                <a:solidFill>
                  <a:srgbClr val="006699"/>
                </a:solidFill>
                <a:latin typeface="Courier New" charset="0"/>
              </a:rPr>
              <a:t>G</a:t>
            </a:r>
            <a:r>
              <a:rPr lang="en-US" sz="2400" b="1">
                <a:solidFill>
                  <a:srgbClr val="CC0000"/>
                </a:solidFill>
                <a:latin typeface="Courier New" charset="0"/>
              </a:rPr>
              <a:t>C</a:t>
            </a:r>
            <a:r>
              <a:rPr lang="en-US" sz="2400" b="1">
                <a:solidFill>
                  <a:srgbClr val="006699"/>
                </a:solidFill>
                <a:latin typeface="Courier New" charset="0"/>
              </a:rPr>
              <a:t>--</a:t>
            </a:r>
            <a:r>
              <a:rPr lang="en-US" sz="2400" b="1">
                <a:solidFill>
                  <a:srgbClr val="CC0000"/>
                </a:solidFill>
                <a:latin typeface="Courier New" charset="0"/>
              </a:rPr>
              <a:t>GG</a:t>
            </a:r>
            <a:r>
              <a:rPr lang="en-US" sz="2400" b="1">
                <a:solidFill>
                  <a:srgbClr val="006699"/>
                </a:solidFill>
                <a:latin typeface="Courier New" charset="0"/>
              </a:rPr>
              <a:t>T</a:t>
            </a:r>
            <a:r>
              <a:rPr lang="en-US" sz="2400" b="1">
                <a:solidFill>
                  <a:srgbClr val="CC0000"/>
                </a:solidFill>
                <a:latin typeface="Courier New" charset="0"/>
              </a:rPr>
              <a:t>CG</a:t>
            </a:r>
            <a:r>
              <a:rPr lang="en-US" sz="2400" b="1">
                <a:solidFill>
                  <a:srgbClr val="006699"/>
                </a:solidFill>
                <a:latin typeface="Courier New" charset="0"/>
              </a:rPr>
              <a:t>--------------</a:t>
            </a:r>
          </a:p>
        </p:txBody>
      </p:sp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838200" y="382905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006699"/>
              </a:buClr>
              <a:buFontTx/>
              <a:buChar char="•"/>
            </a:pPr>
            <a:r>
              <a:rPr lang="en-US" sz="2400" dirty="0"/>
              <a:t>If so, we don’t want to penalize gaps at the ends</a:t>
            </a:r>
          </a:p>
        </p:txBody>
      </p:sp>
    </p:spTree>
    <p:extLst>
      <p:ext uri="{BB962C8B-B14F-4D97-AF65-F5344CB8AC3E}">
        <p14:creationId xmlns:p14="http://schemas.microsoft.com/office/powerpoint/2010/main" val="1595979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 descr="Dark vertical"/>
          <p:cNvSpPr>
            <a:spLocks noChangeArrowheads="1"/>
          </p:cNvSpPr>
          <p:nvPr/>
        </p:nvSpPr>
        <p:spPr bwMode="auto">
          <a:xfrm>
            <a:off x="1733550" y="1714500"/>
            <a:ext cx="2667000" cy="228600"/>
          </a:xfrm>
          <a:prstGeom prst="rect">
            <a:avLst/>
          </a:prstGeom>
          <a:pattFill prst="dkVert">
            <a:fgClr>
              <a:srgbClr val="FFCC00"/>
            </a:fgClr>
            <a:bgClr>
              <a:schemeClr val="bg1"/>
            </a:bgClr>
          </a:patt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8371" name="Rectangle 3" descr="Dark vertical"/>
          <p:cNvSpPr>
            <a:spLocks noChangeArrowheads="1"/>
          </p:cNvSpPr>
          <p:nvPr/>
        </p:nvSpPr>
        <p:spPr bwMode="auto">
          <a:xfrm>
            <a:off x="1657350" y="2400300"/>
            <a:ext cx="2743200" cy="228600"/>
          </a:xfrm>
          <a:prstGeom prst="rect">
            <a:avLst/>
          </a:prstGeom>
          <a:pattFill prst="dkVert">
            <a:fgClr>
              <a:srgbClr val="FFCC00"/>
            </a:fgClr>
            <a:bgClr>
              <a:schemeClr val="bg1"/>
            </a:bgClr>
          </a:patt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8372" name="Rectangle 4" descr="Dark vertical"/>
          <p:cNvSpPr>
            <a:spLocks noChangeArrowheads="1"/>
          </p:cNvSpPr>
          <p:nvPr/>
        </p:nvSpPr>
        <p:spPr bwMode="auto">
          <a:xfrm>
            <a:off x="1733550" y="3543300"/>
            <a:ext cx="2438400" cy="228600"/>
          </a:xfrm>
          <a:prstGeom prst="rect">
            <a:avLst/>
          </a:prstGeom>
          <a:pattFill prst="dkVert">
            <a:fgClr>
              <a:srgbClr val="FFCC00"/>
            </a:fgClr>
            <a:bgClr>
              <a:schemeClr val="bg1"/>
            </a:bgClr>
          </a:patt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8373" name="Rectangle 5" descr="Dark vertical"/>
          <p:cNvSpPr>
            <a:spLocks noChangeArrowheads="1"/>
          </p:cNvSpPr>
          <p:nvPr/>
        </p:nvSpPr>
        <p:spPr bwMode="auto">
          <a:xfrm>
            <a:off x="1733550" y="4057650"/>
            <a:ext cx="2438400" cy="228600"/>
          </a:xfrm>
          <a:prstGeom prst="rect">
            <a:avLst/>
          </a:prstGeom>
          <a:pattFill prst="dkVert">
            <a:fgClr>
              <a:srgbClr val="FFCC00"/>
            </a:fgClr>
            <a:bgClr>
              <a:schemeClr val="bg1"/>
            </a:bgClr>
          </a:patt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Different types of overlaps</a:t>
            </a:r>
          </a:p>
        </p:txBody>
      </p:sp>
      <p:sp>
        <p:nvSpPr>
          <p:cNvPr id="12699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from Serafim Batzoglou</a:t>
            </a:r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>
            <a:off x="438150" y="1714500"/>
            <a:ext cx="3962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>
            <a:off x="1733550" y="1943100"/>
            <a:ext cx="3962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1657350" y="2400300"/>
            <a:ext cx="3962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438150" y="2628900"/>
            <a:ext cx="3962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438150" y="3543300"/>
            <a:ext cx="5105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1733550" y="3771900"/>
            <a:ext cx="2438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438150" y="4286250"/>
            <a:ext cx="5105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1733550" y="4057650"/>
            <a:ext cx="2438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8383" name="Rectangle 15"/>
          <p:cNvSpPr>
            <a:spLocks noChangeArrowheads="1"/>
          </p:cNvSpPr>
          <p:nvPr/>
        </p:nvSpPr>
        <p:spPr bwMode="auto">
          <a:xfrm>
            <a:off x="5848350" y="1766887"/>
            <a:ext cx="2971800" cy="7858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600" b="1" dirty="0">
                <a:solidFill>
                  <a:srgbClr val="113457"/>
                </a:solidFill>
              </a:rPr>
              <a:t>Example</a:t>
            </a:r>
            <a:r>
              <a:rPr lang="en-US" sz="1600" b="1" dirty="0">
                <a:solidFill>
                  <a:srgbClr val="006666"/>
                </a:solidFill>
              </a:rPr>
              <a:t>:</a:t>
            </a:r>
          </a:p>
          <a:p>
            <a:r>
              <a:rPr lang="en-US" sz="1600" dirty="0">
                <a:solidFill>
                  <a:srgbClr val="113457"/>
                </a:solidFill>
              </a:rPr>
              <a:t>2 </a:t>
            </a:r>
            <a:r>
              <a:rPr lang="en-US" sz="1600" dirty="0" err="1">
                <a:solidFill>
                  <a:srgbClr val="113457"/>
                </a:solidFill>
              </a:rPr>
              <a:t>overlapping“</a:t>
            </a:r>
            <a:r>
              <a:rPr lang="en-US" sz="1600" i="1" dirty="0" err="1">
                <a:solidFill>
                  <a:srgbClr val="113457"/>
                </a:solidFill>
              </a:rPr>
              <a:t>reads</a:t>
            </a:r>
            <a:r>
              <a:rPr lang="en-US" sz="1600" dirty="0">
                <a:solidFill>
                  <a:srgbClr val="113457"/>
                </a:solidFill>
              </a:rPr>
              <a:t>” from a </a:t>
            </a:r>
          </a:p>
          <a:p>
            <a:r>
              <a:rPr lang="en-US" sz="1600" dirty="0">
                <a:solidFill>
                  <a:srgbClr val="113457"/>
                </a:solidFill>
              </a:rPr>
              <a:t>sequencing project </a:t>
            </a:r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5848350" y="3552825"/>
            <a:ext cx="2971800" cy="728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600" b="1" dirty="0">
                <a:solidFill>
                  <a:srgbClr val="113457"/>
                </a:solidFill>
              </a:rPr>
              <a:t>Example</a:t>
            </a:r>
            <a:r>
              <a:rPr lang="en-US" sz="1600" b="1" dirty="0">
                <a:solidFill>
                  <a:srgbClr val="006666"/>
                </a:solidFill>
              </a:rPr>
              <a:t>:</a:t>
            </a:r>
          </a:p>
          <a:p>
            <a:r>
              <a:rPr lang="en-US" sz="1600" dirty="0">
                <a:solidFill>
                  <a:srgbClr val="113457"/>
                </a:solidFill>
              </a:rPr>
              <a:t>Search for a mouse gene</a:t>
            </a:r>
          </a:p>
          <a:p>
            <a:r>
              <a:rPr lang="en-US" sz="1600" dirty="0">
                <a:solidFill>
                  <a:srgbClr val="113457"/>
                </a:solidFill>
              </a:rPr>
              <a:t>within a human chromosome</a:t>
            </a:r>
          </a:p>
        </p:txBody>
      </p:sp>
    </p:spTree>
    <p:extLst>
      <p:ext uri="{BB962C8B-B14F-4D97-AF65-F5344CB8AC3E}">
        <p14:creationId xmlns:p14="http://schemas.microsoft.com/office/powerpoint/2010/main" val="97185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 animBg="1"/>
      <p:bldP spid="58373" grpId="0" animBg="1"/>
      <p:bldP spid="58379" grpId="0" animBg="1"/>
      <p:bldP spid="58380" grpId="0" animBg="1"/>
      <p:bldP spid="58381" grpId="0" animBg="1"/>
      <p:bldP spid="58382" grpId="0" animBg="1"/>
      <p:bldP spid="58383" grpId="0" animBg="1"/>
      <p:bldP spid="5838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857250"/>
          </a:xfrm>
        </p:spPr>
        <p:txBody>
          <a:bodyPr/>
          <a:lstStyle/>
          <a:p>
            <a:r>
              <a:rPr lang="en-US" dirty="0"/>
              <a:t>The Overlap Detection variant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813300" y="1289448"/>
            <a:ext cx="4025900" cy="368260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 dirty="0">
                <a:latin typeface="Calibri"/>
                <a:cs typeface="Calibri"/>
              </a:rPr>
              <a:t>Changes: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000" dirty="0">
              <a:latin typeface="Calibri"/>
              <a:cs typeface="Calibri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000" dirty="0">
                <a:latin typeface="Calibri"/>
                <a:cs typeface="Calibri"/>
              </a:rPr>
              <a:t>Initialization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"/>
                <a:cs typeface="Courier"/>
              </a:rPr>
              <a:t>For all </a:t>
            </a:r>
            <a:r>
              <a:rPr lang="en-US" sz="1800" dirty="0" err="1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, j,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"/>
                <a:cs typeface="Courier"/>
              </a:rPr>
              <a:t>	F(</a:t>
            </a:r>
            <a:r>
              <a:rPr lang="en-US" sz="1800" dirty="0" err="1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, 0) = 0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"/>
                <a:cs typeface="Courier"/>
              </a:rPr>
              <a:t>	F(0, j) = 0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en-US" sz="1800" dirty="0">
              <a:latin typeface="Calibri"/>
              <a:cs typeface="Calibri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000" dirty="0">
                <a:latin typeface="Calibri"/>
                <a:cs typeface="Calibri"/>
              </a:rPr>
              <a:t>Termination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"/>
                <a:cs typeface="Courier"/>
              </a:rPr>
              <a:t>	      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max</a:t>
            </a:r>
            <a:r>
              <a:rPr lang="en-US" sz="1800" baseline="-25000" dirty="0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 F(</a:t>
            </a:r>
            <a:r>
              <a:rPr lang="en-US" sz="1800" dirty="0" err="1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, N)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"/>
                <a:cs typeface="Courier"/>
              </a:rPr>
              <a:t>F</a:t>
            </a:r>
            <a:r>
              <a:rPr lang="en-US" sz="1800" baseline="-25000" dirty="0">
                <a:latin typeface="Courier"/>
                <a:cs typeface="Courier"/>
              </a:rPr>
              <a:t>OPT</a:t>
            </a:r>
            <a:r>
              <a:rPr lang="en-US" sz="1800" dirty="0">
                <a:latin typeface="Courier"/>
                <a:cs typeface="Courier"/>
              </a:rPr>
              <a:t> = max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"/>
                <a:cs typeface="Courier"/>
              </a:rPr>
              <a:t>	       </a:t>
            </a:r>
            <a:r>
              <a:rPr lang="en-US" sz="1800" dirty="0" err="1" smtClean="0">
                <a:latin typeface="Courier"/>
                <a:cs typeface="Courier"/>
              </a:rPr>
              <a:t>max</a:t>
            </a:r>
            <a:r>
              <a:rPr lang="en-US" sz="1800" baseline="-25000" dirty="0" err="1" smtClean="0">
                <a:latin typeface="Courier"/>
                <a:cs typeface="Courier"/>
              </a:rPr>
              <a:t>j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F(M, j)</a:t>
            </a:r>
          </a:p>
        </p:txBody>
      </p:sp>
      <p:sp>
        <p:nvSpPr>
          <p:cNvPr id="1291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47800" y="4800600"/>
            <a:ext cx="2895600" cy="342900"/>
          </a:xfrm>
          <a:noFill/>
        </p:spPr>
        <p:txBody>
          <a:bodyPr/>
          <a:lstStyle/>
          <a:p>
            <a:r>
              <a:rPr lang="en-US" dirty="0"/>
              <a:t>Slide from </a:t>
            </a:r>
            <a:r>
              <a:rPr lang="en-US" dirty="0" err="1"/>
              <a:t>Serafim</a:t>
            </a:r>
            <a:r>
              <a:rPr lang="en-US" dirty="0"/>
              <a:t> </a:t>
            </a:r>
            <a:r>
              <a:rPr lang="en-US" dirty="0" err="1"/>
              <a:t>Batzoglou</a:t>
            </a:r>
            <a:endParaRPr lang="en-US" dirty="0"/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695325" y="1674019"/>
            <a:ext cx="3810000" cy="2800350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29" name="Line 5"/>
          <p:cNvSpPr>
            <a:spLocks noChangeShapeType="1"/>
          </p:cNvSpPr>
          <p:nvPr/>
        </p:nvSpPr>
        <p:spPr bwMode="auto">
          <a:xfrm>
            <a:off x="695325" y="4387454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30" name="Line 6"/>
          <p:cNvSpPr>
            <a:spLocks noChangeShapeType="1"/>
          </p:cNvSpPr>
          <p:nvPr/>
        </p:nvSpPr>
        <p:spPr bwMode="auto">
          <a:xfrm>
            <a:off x="700088" y="431363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31" name="Line 7"/>
          <p:cNvSpPr>
            <a:spLocks noChangeShapeType="1"/>
          </p:cNvSpPr>
          <p:nvPr/>
        </p:nvSpPr>
        <p:spPr bwMode="auto">
          <a:xfrm>
            <a:off x="700088" y="4245769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32" name="Line 8"/>
          <p:cNvSpPr>
            <a:spLocks noChangeShapeType="1"/>
          </p:cNvSpPr>
          <p:nvPr/>
        </p:nvSpPr>
        <p:spPr bwMode="auto">
          <a:xfrm>
            <a:off x="695325" y="4177904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33" name="Line 9"/>
          <p:cNvSpPr>
            <a:spLocks noChangeShapeType="1"/>
          </p:cNvSpPr>
          <p:nvPr/>
        </p:nvSpPr>
        <p:spPr bwMode="auto">
          <a:xfrm>
            <a:off x="700088" y="411361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34" name="Line 10"/>
          <p:cNvSpPr>
            <a:spLocks noChangeShapeType="1"/>
          </p:cNvSpPr>
          <p:nvPr/>
        </p:nvSpPr>
        <p:spPr bwMode="auto">
          <a:xfrm>
            <a:off x="695325" y="4039791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35" name="Line 11"/>
          <p:cNvSpPr>
            <a:spLocks noChangeShapeType="1"/>
          </p:cNvSpPr>
          <p:nvPr/>
        </p:nvSpPr>
        <p:spPr bwMode="auto">
          <a:xfrm>
            <a:off x="685800" y="397192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36" name="Line 12"/>
          <p:cNvSpPr>
            <a:spLocks noChangeShapeType="1"/>
          </p:cNvSpPr>
          <p:nvPr/>
        </p:nvSpPr>
        <p:spPr bwMode="auto">
          <a:xfrm>
            <a:off x="700088" y="390406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37" name="Line 13"/>
          <p:cNvSpPr>
            <a:spLocks noChangeShapeType="1"/>
          </p:cNvSpPr>
          <p:nvPr/>
        </p:nvSpPr>
        <p:spPr bwMode="auto">
          <a:xfrm>
            <a:off x="700088" y="3830241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38" name="Line 14"/>
          <p:cNvSpPr>
            <a:spLocks noChangeShapeType="1"/>
          </p:cNvSpPr>
          <p:nvPr/>
        </p:nvSpPr>
        <p:spPr bwMode="auto">
          <a:xfrm>
            <a:off x="695325" y="3756422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39" name="Line 15"/>
          <p:cNvSpPr>
            <a:spLocks noChangeShapeType="1"/>
          </p:cNvSpPr>
          <p:nvPr/>
        </p:nvSpPr>
        <p:spPr bwMode="auto">
          <a:xfrm>
            <a:off x="695325" y="3688556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40" name="Line 16"/>
          <p:cNvSpPr>
            <a:spLocks noChangeShapeType="1"/>
          </p:cNvSpPr>
          <p:nvPr/>
        </p:nvSpPr>
        <p:spPr bwMode="auto">
          <a:xfrm>
            <a:off x="700088" y="3620691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41" name="Line 17"/>
          <p:cNvSpPr>
            <a:spLocks noChangeShapeType="1"/>
          </p:cNvSpPr>
          <p:nvPr/>
        </p:nvSpPr>
        <p:spPr bwMode="auto">
          <a:xfrm>
            <a:off x="687388" y="3556397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42" name="Line 18"/>
          <p:cNvSpPr>
            <a:spLocks noChangeShapeType="1"/>
          </p:cNvSpPr>
          <p:nvPr/>
        </p:nvSpPr>
        <p:spPr bwMode="auto">
          <a:xfrm>
            <a:off x="700088" y="3482579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43" name="Line 19"/>
          <p:cNvSpPr>
            <a:spLocks noChangeShapeType="1"/>
          </p:cNvSpPr>
          <p:nvPr/>
        </p:nvSpPr>
        <p:spPr bwMode="auto">
          <a:xfrm>
            <a:off x="690563" y="341471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44" name="Line 20"/>
          <p:cNvSpPr>
            <a:spLocks noChangeShapeType="1"/>
          </p:cNvSpPr>
          <p:nvPr/>
        </p:nvSpPr>
        <p:spPr bwMode="auto">
          <a:xfrm>
            <a:off x="704850" y="3346847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45" name="Line 21"/>
          <p:cNvSpPr>
            <a:spLocks noChangeShapeType="1"/>
          </p:cNvSpPr>
          <p:nvPr/>
        </p:nvSpPr>
        <p:spPr bwMode="auto">
          <a:xfrm>
            <a:off x="700088" y="3269456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46" name="Line 22"/>
          <p:cNvSpPr>
            <a:spLocks noChangeShapeType="1"/>
          </p:cNvSpPr>
          <p:nvPr/>
        </p:nvSpPr>
        <p:spPr bwMode="auto">
          <a:xfrm>
            <a:off x="704850" y="319563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47" name="Line 23"/>
          <p:cNvSpPr>
            <a:spLocks noChangeShapeType="1"/>
          </p:cNvSpPr>
          <p:nvPr/>
        </p:nvSpPr>
        <p:spPr bwMode="auto">
          <a:xfrm>
            <a:off x="704850" y="3127772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48" name="Line 24"/>
          <p:cNvSpPr>
            <a:spLocks noChangeShapeType="1"/>
          </p:cNvSpPr>
          <p:nvPr/>
        </p:nvSpPr>
        <p:spPr bwMode="auto">
          <a:xfrm>
            <a:off x="700088" y="3059906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49" name="Line 25"/>
          <p:cNvSpPr>
            <a:spLocks noChangeShapeType="1"/>
          </p:cNvSpPr>
          <p:nvPr/>
        </p:nvSpPr>
        <p:spPr bwMode="auto">
          <a:xfrm>
            <a:off x="704850" y="299561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50" name="Line 26"/>
          <p:cNvSpPr>
            <a:spLocks noChangeShapeType="1"/>
          </p:cNvSpPr>
          <p:nvPr/>
        </p:nvSpPr>
        <p:spPr bwMode="auto">
          <a:xfrm>
            <a:off x="700088" y="2921794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51" name="Line 27"/>
          <p:cNvSpPr>
            <a:spLocks noChangeShapeType="1"/>
          </p:cNvSpPr>
          <p:nvPr/>
        </p:nvSpPr>
        <p:spPr bwMode="auto">
          <a:xfrm>
            <a:off x="690563" y="2853929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52" name="Line 28"/>
          <p:cNvSpPr>
            <a:spLocks noChangeShapeType="1"/>
          </p:cNvSpPr>
          <p:nvPr/>
        </p:nvSpPr>
        <p:spPr bwMode="auto">
          <a:xfrm>
            <a:off x="695325" y="278606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53" name="Line 29"/>
          <p:cNvSpPr>
            <a:spLocks noChangeShapeType="1"/>
          </p:cNvSpPr>
          <p:nvPr/>
        </p:nvSpPr>
        <p:spPr bwMode="auto">
          <a:xfrm>
            <a:off x="687388" y="271938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54" name="Line 30"/>
          <p:cNvSpPr>
            <a:spLocks noChangeShapeType="1"/>
          </p:cNvSpPr>
          <p:nvPr/>
        </p:nvSpPr>
        <p:spPr bwMode="auto">
          <a:xfrm>
            <a:off x="700088" y="263842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55" name="Line 31"/>
          <p:cNvSpPr>
            <a:spLocks noChangeShapeType="1"/>
          </p:cNvSpPr>
          <p:nvPr/>
        </p:nvSpPr>
        <p:spPr bwMode="auto">
          <a:xfrm>
            <a:off x="700088" y="257056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56" name="Line 32"/>
          <p:cNvSpPr>
            <a:spLocks noChangeShapeType="1"/>
          </p:cNvSpPr>
          <p:nvPr/>
        </p:nvSpPr>
        <p:spPr bwMode="auto">
          <a:xfrm>
            <a:off x="704850" y="2502694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57" name="Line 33"/>
          <p:cNvSpPr>
            <a:spLocks noChangeShapeType="1"/>
          </p:cNvSpPr>
          <p:nvPr/>
        </p:nvSpPr>
        <p:spPr bwMode="auto">
          <a:xfrm>
            <a:off x="692150" y="243840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58" name="Line 34"/>
          <p:cNvSpPr>
            <a:spLocks noChangeShapeType="1"/>
          </p:cNvSpPr>
          <p:nvPr/>
        </p:nvSpPr>
        <p:spPr bwMode="auto">
          <a:xfrm>
            <a:off x="696913" y="2364581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59" name="Line 35"/>
          <p:cNvSpPr>
            <a:spLocks noChangeShapeType="1"/>
          </p:cNvSpPr>
          <p:nvPr/>
        </p:nvSpPr>
        <p:spPr bwMode="auto">
          <a:xfrm>
            <a:off x="695325" y="2296716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60" name="Line 36"/>
          <p:cNvSpPr>
            <a:spLocks noChangeShapeType="1"/>
          </p:cNvSpPr>
          <p:nvPr/>
        </p:nvSpPr>
        <p:spPr bwMode="auto">
          <a:xfrm>
            <a:off x="700088" y="222885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61" name="Line 37"/>
          <p:cNvSpPr>
            <a:spLocks noChangeShapeType="1"/>
          </p:cNvSpPr>
          <p:nvPr/>
        </p:nvSpPr>
        <p:spPr bwMode="auto">
          <a:xfrm>
            <a:off x="695325" y="217051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62" name="Line 38"/>
          <p:cNvSpPr>
            <a:spLocks noChangeShapeType="1"/>
          </p:cNvSpPr>
          <p:nvPr/>
        </p:nvSpPr>
        <p:spPr bwMode="auto">
          <a:xfrm>
            <a:off x="695325" y="2102644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63" name="Line 39"/>
          <p:cNvSpPr>
            <a:spLocks noChangeShapeType="1"/>
          </p:cNvSpPr>
          <p:nvPr/>
        </p:nvSpPr>
        <p:spPr bwMode="auto">
          <a:xfrm>
            <a:off x="700088" y="2034779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64" name="Line 40"/>
          <p:cNvSpPr>
            <a:spLocks noChangeShapeType="1"/>
          </p:cNvSpPr>
          <p:nvPr/>
        </p:nvSpPr>
        <p:spPr bwMode="auto">
          <a:xfrm>
            <a:off x="687388" y="197048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65" name="Line 41"/>
          <p:cNvSpPr>
            <a:spLocks noChangeShapeType="1"/>
          </p:cNvSpPr>
          <p:nvPr/>
        </p:nvSpPr>
        <p:spPr bwMode="auto">
          <a:xfrm>
            <a:off x="700088" y="1896666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66" name="Line 42"/>
          <p:cNvSpPr>
            <a:spLocks noChangeShapeType="1"/>
          </p:cNvSpPr>
          <p:nvPr/>
        </p:nvSpPr>
        <p:spPr bwMode="auto">
          <a:xfrm>
            <a:off x="690563" y="182880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67" name="Line 43"/>
          <p:cNvSpPr>
            <a:spLocks noChangeShapeType="1"/>
          </p:cNvSpPr>
          <p:nvPr/>
        </p:nvSpPr>
        <p:spPr bwMode="auto">
          <a:xfrm>
            <a:off x="704850" y="176093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68" name="Line 44"/>
          <p:cNvSpPr>
            <a:spLocks noChangeShapeType="1"/>
          </p:cNvSpPr>
          <p:nvPr/>
        </p:nvSpPr>
        <p:spPr bwMode="auto">
          <a:xfrm flipV="1">
            <a:off x="796925" y="16775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69" name="Line 45"/>
          <p:cNvSpPr>
            <a:spLocks noChangeShapeType="1"/>
          </p:cNvSpPr>
          <p:nvPr/>
        </p:nvSpPr>
        <p:spPr bwMode="auto">
          <a:xfrm flipV="1">
            <a:off x="893763" y="1681163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70" name="Line 46"/>
          <p:cNvSpPr>
            <a:spLocks noChangeShapeType="1"/>
          </p:cNvSpPr>
          <p:nvPr/>
        </p:nvSpPr>
        <p:spPr bwMode="auto">
          <a:xfrm flipV="1">
            <a:off x="995363" y="16740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71" name="Line 47"/>
          <p:cNvSpPr>
            <a:spLocks noChangeShapeType="1"/>
          </p:cNvSpPr>
          <p:nvPr/>
        </p:nvSpPr>
        <p:spPr bwMode="auto">
          <a:xfrm flipV="1">
            <a:off x="1084263" y="16775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72" name="Line 48"/>
          <p:cNvSpPr>
            <a:spLocks noChangeShapeType="1"/>
          </p:cNvSpPr>
          <p:nvPr/>
        </p:nvSpPr>
        <p:spPr bwMode="auto">
          <a:xfrm flipV="1">
            <a:off x="1171575" y="1681163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73" name="Line 49"/>
          <p:cNvSpPr>
            <a:spLocks noChangeShapeType="1"/>
          </p:cNvSpPr>
          <p:nvPr/>
        </p:nvSpPr>
        <p:spPr bwMode="auto">
          <a:xfrm flipV="1">
            <a:off x="1268413" y="1684735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74" name="Line 50"/>
          <p:cNvSpPr>
            <a:spLocks noChangeShapeType="1"/>
          </p:cNvSpPr>
          <p:nvPr/>
        </p:nvSpPr>
        <p:spPr bwMode="auto">
          <a:xfrm flipV="1">
            <a:off x="1370013" y="16775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75" name="Line 51"/>
          <p:cNvSpPr>
            <a:spLocks noChangeShapeType="1"/>
          </p:cNvSpPr>
          <p:nvPr/>
        </p:nvSpPr>
        <p:spPr bwMode="auto">
          <a:xfrm flipV="1">
            <a:off x="1458913" y="1681163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76" name="Line 52"/>
          <p:cNvSpPr>
            <a:spLocks noChangeShapeType="1"/>
          </p:cNvSpPr>
          <p:nvPr/>
        </p:nvSpPr>
        <p:spPr bwMode="auto">
          <a:xfrm flipV="1">
            <a:off x="1549400" y="16740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77" name="Line 53"/>
          <p:cNvSpPr>
            <a:spLocks noChangeShapeType="1"/>
          </p:cNvSpPr>
          <p:nvPr/>
        </p:nvSpPr>
        <p:spPr bwMode="auto">
          <a:xfrm flipV="1">
            <a:off x="1646238" y="16775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78" name="Line 54"/>
          <p:cNvSpPr>
            <a:spLocks noChangeShapeType="1"/>
          </p:cNvSpPr>
          <p:nvPr/>
        </p:nvSpPr>
        <p:spPr bwMode="auto">
          <a:xfrm flipV="1">
            <a:off x="1747838" y="1670448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79" name="Line 55"/>
          <p:cNvSpPr>
            <a:spLocks noChangeShapeType="1"/>
          </p:cNvSpPr>
          <p:nvPr/>
        </p:nvSpPr>
        <p:spPr bwMode="auto">
          <a:xfrm flipV="1">
            <a:off x="1836738" y="16740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80" name="Line 56"/>
          <p:cNvSpPr>
            <a:spLocks noChangeShapeType="1"/>
          </p:cNvSpPr>
          <p:nvPr/>
        </p:nvSpPr>
        <p:spPr bwMode="auto">
          <a:xfrm flipV="1">
            <a:off x="1924050" y="16775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81" name="Line 57"/>
          <p:cNvSpPr>
            <a:spLocks noChangeShapeType="1"/>
          </p:cNvSpPr>
          <p:nvPr/>
        </p:nvSpPr>
        <p:spPr bwMode="auto">
          <a:xfrm flipV="1">
            <a:off x="2020888" y="1681163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82" name="Line 58"/>
          <p:cNvSpPr>
            <a:spLocks noChangeShapeType="1"/>
          </p:cNvSpPr>
          <p:nvPr/>
        </p:nvSpPr>
        <p:spPr bwMode="auto">
          <a:xfrm flipV="1">
            <a:off x="2122488" y="16740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83" name="Line 59"/>
          <p:cNvSpPr>
            <a:spLocks noChangeShapeType="1"/>
          </p:cNvSpPr>
          <p:nvPr/>
        </p:nvSpPr>
        <p:spPr bwMode="auto">
          <a:xfrm flipV="1">
            <a:off x="2211388" y="16775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84" name="Line 60"/>
          <p:cNvSpPr>
            <a:spLocks noChangeShapeType="1"/>
          </p:cNvSpPr>
          <p:nvPr/>
        </p:nvSpPr>
        <p:spPr bwMode="auto">
          <a:xfrm flipV="1">
            <a:off x="2316163" y="16740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85" name="Line 61"/>
          <p:cNvSpPr>
            <a:spLocks noChangeShapeType="1"/>
          </p:cNvSpPr>
          <p:nvPr/>
        </p:nvSpPr>
        <p:spPr bwMode="auto">
          <a:xfrm flipV="1">
            <a:off x="2413000" y="16775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86" name="Line 62"/>
          <p:cNvSpPr>
            <a:spLocks noChangeShapeType="1"/>
          </p:cNvSpPr>
          <p:nvPr/>
        </p:nvSpPr>
        <p:spPr bwMode="auto">
          <a:xfrm flipV="1">
            <a:off x="2514600" y="1670448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87" name="Line 63"/>
          <p:cNvSpPr>
            <a:spLocks noChangeShapeType="1"/>
          </p:cNvSpPr>
          <p:nvPr/>
        </p:nvSpPr>
        <p:spPr bwMode="auto">
          <a:xfrm flipV="1">
            <a:off x="2603500" y="16740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88" name="Line 64"/>
          <p:cNvSpPr>
            <a:spLocks noChangeShapeType="1"/>
          </p:cNvSpPr>
          <p:nvPr/>
        </p:nvSpPr>
        <p:spPr bwMode="auto">
          <a:xfrm flipV="1">
            <a:off x="2690813" y="16775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89" name="Line 65"/>
          <p:cNvSpPr>
            <a:spLocks noChangeShapeType="1"/>
          </p:cNvSpPr>
          <p:nvPr/>
        </p:nvSpPr>
        <p:spPr bwMode="auto">
          <a:xfrm flipV="1">
            <a:off x="2787650" y="1681163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90" name="Line 66"/>
          <p:cNvSpPr>
            <a:spLocks noChangeShapeType="1"/>
          </p:cNvSpPr>
          <p:nvPr/>
        </p:nvSpPr>
        <p:spPr bwMode="auto">
          <a:xfrm flipV="1">
            <a:off x="2889250" y="16740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91" name="Line 67"/>
          <p:cNvSpPr>
            <a:spLocks noChangeShapeType="1"/>
          </p:cNvSpPr>
          <p:nvPr/>
        </p:nvSpPr>
        <p:spPr bwMode="auto">
          <a:xfrm flipV="1">
            <a:off x="2978150" y="16775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92" name="Line 68"/>
          <p:cNvSpPr>
            <a:spLocks noChangeShapeType="1"/>
          </p:cNvSpPr>
          <p:nvPr/>
        </p:nvSpPr>
        <p:spPr bwMode="auto">
          <a:xfrm flipV="1">
            <a:off x="3068638" y="1670448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93" name="Line 69"/>
          <p:cNvSpPr>
            <a:spLocks noChangeShapeType="1"/>
          </p:cNvSpPr>
          <p:nvPr/>
        </p:nvSpPr>
        <p:spPr bwMode="auto">
          <a:xfrm flipV="1">
            <a:off x="3165475" y="16740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94" name="Line 70"/>
          <p:cNvSpPr>
            <a:spLocks noChangeShapeType="1"/>
          </p:cNvSpPr>
          <p:nvPr/>
        </p:nvSpPr>
        <p:spPr bwMode="auto">
          <a:xfrm flipV="1">
            <a:off x="3267075" y="1666875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95" name="Line 71"/>
          <p:cNvSpPr>
            <a:spLocks noChangeShapeType="1"/>
          </p:cNvSpPr>
          <p:nvPr/>
        </p:nvSpPr>
        <p:spPr bwMode="auto">
          <a:xfrm flipV="1">
            <a:off x="3355975" y="1670448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96" name="Line 72"/>
          <p:cNvSpPr>
            <a:spLocks noChangeShapeType="1"/>
          </p:cNvSpPr>
          <p:nvPr/>
        </p:nvSpPr>
        <p:spPr bwMode="auto">
          <a:xfrm flipV="1">
            <a:off x="3443288" y="16740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97" name="Line 73"/>
          <p:cNvSpPr>
            <a:spLocks noChangeShapeType="1"/>
          </p:cNvSpPr>
          <p:nvPr/>
        </p:nvSpPr>
        <p:spPr bwMode="auto">
          <a:xfrm flipV="1">
            <a:off x="3540125" y="16775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98" name="Line 74"/>
          <p:cNvSpPr>
            <a:spLocks noChangeShapeType="1"/>
          </p:cNvSpPr>
          <p:nvPr/>
        </p:nvSpPr>
        <p:spPr bwMode="auto">
          <a:xfrm flipV="1">
            <a:off x="3641725" y="1670448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99" name="Line 75"/>
          <p:cNvSpPr>
            <a:spLocks noChangeShapeType="1"/>
          </p:cNvSpPr>
          <p:nvPr/>
        </p:nvSpPr>
        <p:spPr bwMode="auto">
          <a:xfrm flipV="1">
            <a:off x="3730625" y="16740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00" name="Line 76"/>
          <p:cNvSpPr>
            <a:spLocks noChangeShapeType="1"/>
          </p:cNvSpPr>
          <p:nvPr/>
        </p:nvSpPr>
        <p:spPr bwMode="auto">
          <a:xfrm flipV="1">
            <a:off x="3825875" y="1670448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01" name="Line 77"/>
          <p:cNvSpPr>
            <a:spLocks noChangeShapeType="1"/>
          </p:cNvSpPr>
          <p:nvPr/>
        </p:nvSpPr>
        <p:spPr bwMode="auto">
          <a:xfrm flipV="1">
            <a:off x="3914775" y="16740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02" name="Line 78"/>
          <p:cNvSpPr>
            <a:spLocks noChangeShapeType="1"/>
          </p:cNvSpPr>
          <p:nvPr/>
        </p:nvSpPr>
        <p:spPr bwMode="auto">
          <a:xfrm flipV="1">
            <a:off x="4002088" y="16775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03" name="Line 79"/>
          <p:cNvSpPr>
            <a:spLocks noChangeShapeType="1"/>
          </p:cNvSpPr>
          <p:nvPr/>
        </p:nvSpPr>
        <p:spPr bwMode="auto">
          <a:xfrm flipV="1">
            <a:off x="4098925" y="1681163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04" name="Line 80"/>
          <p:cNvSpPr>
            <a:spLocks noChangeShapeType="1"/>
          </p:cNvSpPr>
          <p:nvPr/>
        </p:nvSpPr>
        <p:spPr bwMode="auto">
          <a:xfrm flipV="1">
            <a:off x="4200525" y="16740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05" name="Line 81"/>
          <p:cNvSpPr>
            <a:spLocks noChangeShapeType="1"/>
          </p:cNvSpPr>
          <p:nvPr/>
        </p:nvSpPr>
        <p:spPr bwMode="auto">
          <a:xfrm flipV="1">
            <a:off x="4289425" y="1677592"/>
            <a:ext cx="0" cy="279201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06" name="Line 82"/>
          <p:cNvSpPr>
            <a:spLocks noChangeShapeType="1"/>
          </p:cNvSpPr>
          <p:nvPr/>
        </p:nvSpPr>
        <p:spPr bwMode="auto">
          <a:xfrm flipV="1">
            <a:off x="4395788" y="1674019"/>
            <a:ext cx="0" cy="2792016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75" name="Freeform 83"/>
          <p:cNvSpPr>
            <a:spLocks/>
          </p:cNvSpPr>
          <p:nvPr/>
        </p:nvSpPr>
        <p:spPr bwMode="auto">
          <a:xfrm flipH="1">
            <a:off x="1752600" y="1714500"/>
            <a:ext cx="2743200" cy="2114550"/>
          </a:xfrm>
          <a:custGeom>
            <a:avLst/>
            <a:gdLst>
              <a:gd name="T0" fmla="*/ 0 w 2333"/>
              <a:gd name="T1" fmla="*/ 2147483647 h 2275"/>
              <a:gd name="T2" fmla="*/ 2147483647 w 2333"/>
              <a:gd name="T3" fmla="*/ 2147483647 h 2275"/>
              <a:gd name="T4" fmla="*/ 2147483647 w 2333"/>
              <a:gd name="T5" fmla="*/ 2147483647 h 2275"/>
              <a:gd name="T6" fmla="*/ 2147483647 w 2333"/>
              <a:gd name="T7" fmla="*/ 2147483647 h 2275"/>
              <a:gd name="T8" fmla="*/ 2147483647 w 2333"/>
              <a:gd name="T9" fmla="*/ 2147483647 h 2275"/>
              <a:gd name="T10" fmla="*/ 2147483647 w 2333"/>
              <a:gd name="T11" fmla="*/ 2147483647 h 2275"/>
              <a:gd name="T12" fmla="*/ 2147483647 w 2333"/>
              <a:gd name="T13" fmla="*/ 2147483647 h 2275"/>
              <a:gd name="T14" fmla="*/ 2147483647 w 2333"/>
              <a:gd name="T15" fmla="*/ 2147483647 h 2275"/>
              <a:gd name="T16" fmla="*/ 2147483647 w 2333"/>
              <a:gd name="T17" fmla="*/ 2147483647 h 2275"/>
              <a:gd name="T18" fmla="*/ 2147483647 w 2333"/>
              <a:gd name="T19" fmla="*/ 2147483647 h 2275"/>
              <a:gd name="T20" fmla="*/ 2147483647 w 2333"/>
              <a:gd name="T21" fmla="*/ 2147483647 h 2275"/>
              <a:gd name="T22" fmla="*/ 2147483647 w 2333"/>
              <a:gd name="T23" fmla="*/ 2147483647 h 2275"/>
              <a:gd name="T24" fmla="*/ 2147483647 w 2333"/>
              <a:gd name="T25" fmla="*/ 2147483647 h 2275"/>
              <a:gd name="T26" fmla="*/ 2147483647 w 2333"/>
              <a:gd name="T27" fmla="*/ 2147483647 h 2275"/>
              <a:gd name="T28" fmla="*/ 2147483647 w 2333"/>
              <a:gd name="T29" fmla="*/ 2147483647 h 2275"/>
              <a:gd name="T30" fmla="*/ 2147483647 w 2333"/>
              <a:gd name="T31" fmla="*/ 2147483647 h 2275"/>
              <a:gd name="T32" fmla="*/ 2147483647 w 2333"/>
              <a:gd name="T33" fmla="*/ 2147483647 h 2275"/>
              <a:gd name="T34" fmla="*/ 2147483647 w 2333"/>
              <a:gd name="T35" fmla="*/ 2147483647 h 2275"/>
              <a:gd name="T36" fmla="*/ 2147483647 w 2333"/>
              <a:gd name="T37" fmla="*/ 2147483647 h 2275"/>
              <a:gd name="T38" fmla="*/ 2147483647 w 2333"/>
              <a:gd name="T39" fmla="*/ 0 h 227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33"/>
              <a:gd name="T61" fmla="*/ 0 h 2275"/>
              <a:gd name="T62" fmla="*/ 2333 w 2333"/>
              <a:gd name="T63" fmla="*/ 2275 h 227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33" h="2275">
                <a:moveTo>
                  <a:pt x="0" y="2275"/>
                </a:moveTo>
                <a:lnTo>
                  <a:pt x="52" y="2211"/>
                </a:lnTo>
                <a:lnTo>
                  <a:pt x="116" y="2153"/>
                </a:lnTo>
                <a:lnTo>
                  <a:pt x="122" y="2089"/>
                </a:lnTo>
                <a:lnTo>
                  <a:pt x="180" y="2042"/>
                </a:lnTo>
                <a:lnTo>
                  <a:pt x="425" y="1803"/>
                </a:lnTo>
                <a:lnTo>
                  <a:pt x="588" y="1803"/>
                </a:lnTo>
                <a:lnTo>
                  <a:pt x="774" y="1629"/>
                </a:lnTo>
                <a:lnTo>
                  <a:pt x="774" y="1571"/>
                </a:lnTo>
                <a:lnTo>
                  <a:pt x="1076" y="1274"/>
                </a:lnTo>
                <a:lnTo>
                  <a:pt x="1076" y="1210"/>
                </a:lnTo>
                <a:lnTo>
                  <a:pt x="1489" y="809"/>
                </a:lnTo>
                <a:lnTo>
                  <a:pt x="1792" y="809"/>
                </a:lnTo>
                <a:lnTo>
                  <a:pt x="1966" y="640"/>
                </a:lnTo>
                <a:lnTo>
                  <a:pt x="1966" y="570"/>
                </a:lnTo>
                <a:lnTo>
                  <a:pt x="2077" y="454"/>
                </a:lnTo>
                <a:lnTo>
                  <a:pt x="2077" y="355"/>
                </a:lnTo>
                <a:lnTo>
                  <a:pt x="2263" y="180"/>
                </a:lnTo>
                <a:lnTo>
                  <a:pt x="2263" y="75"/>
                </a:lnTo>
                <a:lnTo>
                  <a:pt x="2333" y="0"/>
                </a:lnTo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08" name="Text Box 84"/>
          <p:cNvSpPr txBox="1">
            <a:spLocks noChangeArrowheads="1"/>
          </p:cNvSpPr>
          <p:nvPr/>
        </p:nvSpPr>
        <p:spPr bwMode="auto">
          <a:xfrm>
            <a:off x="685800" y="1276350"/>
            <a:ext cx="39702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Arial Unicode MS" charset="0"/>
              </a:rPr>
              <a:t>x</a:t>
            </a:r>
            <a:r>
              <a:rPr lang="en-US" sz="2000" baseline="-25000" dirty="0">
                <a:latin typeface="Arial Unicode MS" charset="0"/>
              </a:rPr>
              <a:t>1</a:t>
            </a:r>
            <a:r>
              <a:rPr lang="en-US" sz="2000" dirty="0">
                <a:latin typeface="Arial Unicode MS" charset="0"/>
              </a:rPr>
              <a:t> ………………………………  </a:t>
            </a:r>
            <a:r>
              <a:rPr lang="en-US" sz="2000" dirty="0" err="1">
                <a:latin typeface="Arial Unicode MS" charset="0"/>
              </a:rPr>
              <a:t>x</a:t>
            </a:r>
            <a:r>
              <a:rPr lang="en-US" sz="2000" baseline="-25000" dirty="0" err="1">
                <a:latin typeface="Arial Unicode MS" charset="0"/>
              </a:rPr>
              <a:t>M</a:t>
            </a:r>
            <a:endParaRPr lang="en-US" sz="2000" dirty="0">
              <a:latin typeface="Arial Unicode MS" charset="0"/>
            </a:endParaRPr>
          </a:p>
        </p:txBody>
      </p:sp>
      <p:sp>
        <p:nvSpPr>
          <p:cNvPr id="129109" name="Text Box 85"/>
          <p:cNvSpPr txBox="1">
            <a:spLocks noChangeArrowheads="1"/>
          </p:cNvSpPr>
          <p:nvPr/>
        </p:nvSpPr>
        <p:spPr bwMode="auto">
          <a:xfrm rot="-5400000">
            <a:off x="-1118246" y="2879497"/>
            <a:ext cx="29381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Arial Unicode MS" charset="0"/>
              </a:rPr>
              <a:t>y</a:t>
            </a:r>
            <a:r>
              <a:rPr lang="en-US" sz="2000" baseline="-25000" dirty="0">
                <a:latin typeface="Arial Unicode MS" charset="0"/>
              </a:rPr>
              <a:t>1</a:t>
            </a:r>
            <a:r>
              <a:rPr lang="en-US" sz="2000" dirty="0">
                <a:latin typeface="Arial Unicode MS" charset="0"/>
              </a:rPr>
              <a:t> ……</a:t>
            </a:r>
            <a:r>
              <a:rPr lang="en-US" sz="2000" dirty="0" smtClean="0">
                <a:latin typeface="Arial Unicode MS" charset="0"/>
              </a:rPr>
              <a:t>……</a:t>
            </a:r>
            <a:r>
              <a:rPr lang="en-US" sz="2000" dirty="0">
                <a:latin typeface="Arial Unicode MS" charset="0"/>
              </a:rPr>
              <a:t>…………  </a:t>
            </a:r>
            <a:r>
              <a:rPr lang="en-US" sz="2000" dirty="0" err="1">
                <a:latin typeface="Arial Unicode MS" charset="0"/>
              </a:rPr>
              <a:t>y</a:t>
            </a:r>
            <a:r>
              <a:rPr lang="en-US" sz="2000" baseline="-25000" dirty="0" err="1">
                <a:latin typeface="Arial Unicode MS" charset="0"/>
              </a:rPr>
              <a:t>N</a:t>
            </a:r>
            <a:endParaRPr lang="en-US" sz="2000" dirty="0">
              <a:latin typeface="Arial Unicode MS" charset="0"/>
            </a:endParaRPr>
          </a:p>
        </p:txBody>
      </p:sp>
      <p:sp>
        <p:nvSpPr>
          <p:cNvPr id="59478" name="AutoShape 86"/>
          <p:cNvSpPr>
            <a:spLocks/>
          </p:cNvSpPr>
          <p:nvPr/>
        </p:nvSpPr>
        <p:spPr bwMode="auto">
          <a:xfrm>
            <a:off x="6629400" y="3943350"/>
            <a:ext cx="152400" cy="838200"/>
          </a:xfrm>
          <a:prstGeom prst="leftBrace">
            <a:avLst>
              <a:gd name="adj1" fmla="val 50000"/>
              <a:gd name="adj2" fmla="val 50000"/>
            </a:avLst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400">
              <a:solidFill>
                <a:srgbClr val="000066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98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75" grpId="0" animBg="1"/>
      <p:bldP spid="59478" grpId="0" animBg="1"/>
      <p:bldP spid="59478" grpId="1" animBg="1"/>
    </p:bldLst>
  </p:timing>
</p:sld>
</file>

<file path=ppt/theme/theme1.xml><?xml version="1.0" encoding="utf-8"?>
<a:theme xmlns:a="http://schemas.openxmlformats.org/drawingml/2006/main" name="NLP-jurafsky">
  <a:themeElements>
    <a:clrScheme name="NLP Class">
      <a:dk1>
        <a:sysClr val="windowText" lastClr="000000"/>
      </a:dk1>
      <a:lt1>
        <a:sysClr val="window" lastClr="FFFFFF"/>
      </a:lt1>
      <a:dk2>
        <a:srgbClr val="605435"/>
      </a:dk2>
      <a:lt2>
        <a:srgbClr val="E7D19A"/>
      </a:lt2>
      <a:accent1>
        <a:srgbClr val="A4001D"/>
      </a:accent1>
      <a:accent2>
        <a:srgbClr val="2584BB"/>
      </a:accent2>
      <a:accent3>
        <a:srgbClr val="BB57BE"/>
      </a:accent3>
      <a:accent4>
        <a:srgbClr val="177245"/>
      </a:accent4>
      <a:accent5>
        <a:srgbClr val="35ACA2"/>
      </a:accent5>
      <a:accent6>
        <a:srgbClr val="FF8700"/>
      </a:accent6>
      <a:hlink>
        <a:srgbClr val="EF8E1C"/>
      </a:hlink>
      <a:folHlink>
        <a:srgbClr val="FEC6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40000"/>
            <a:lumOff val="60000"/>
          </a:schemeClr>
        </a:solidFill>
        <a:ln w="9525" cap="flat" cmpd="sng" algn="ctr">
          <a:noFill/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800" dirty="0">
            <a:latin typeface="+mn-lt"/>
          </a:defRPr>
        </a:defPPr>
      </a:lstStyle>
    </a:txDef>
  </a:objectDefaults>
  <a:extraClrSchemeLst>
    <a:extraClrScheme>
      <a:clrScheme name="nlp-lucida-schem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NLP-jurafsky.potx</Template>
  <TotalTime>7462</TotalTime>
  <Words>694</Words>
  <Application>Microsoft Macintosh PowerPoint</Application>
  <PresentationFormat>On-screen Show (16:9)</PresentationFormat>
  <Paragraphs>316</Paragraphs>
  <Slides>17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NLP-jurafsky</vt:lpstr>
      <vt:lpstr>Minimum Edit Distance</vt:lpstr>
      <vt:lpstr>Sequence Alignment</vt:lpstr>
      <vt:lpstr>Why sequence alignment?</vt:lpstr>
      <vt:lpstr>Alignments in two fields</vt:lpstr>
      <vt:lpstr>The Needleman-Wunsch Algorithm</vt:lpstr>
      <vt:lpstr>The Needleman-Wunsch Matrix</vt:lpstr>
      <vt:lpstr>A variant of the basic algorithm:</vt:lpstr>
      <vt:lpstr>Different types of overlaps</vt:lpstr>
      <vt:lpstr>The Overlap Detection variant</vt:lpstr>
      <vt:lpstr>The Local Alignment Problem</vt:lpstr>
      <vt:lpstr>The Smith-Waterman algorithm</vt:lpstr>
      <vt:lpstr>The Smith-Waterman algorithm</vt:lpstr>
      <vt:lpstr>Local alignment example</vt:lpstr>
      <vt:lpstr>Local alignment example</vt:lpstr>
      <vt:lpstr>Local alignment example</vt:lpstr>
      <vt:lpstr>Local alignment example</vt:lpstr>
      <vt:lpstr>Minimum Edit Distance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</dc:title>
  <dc:creator>Christopher Manning</dc:creator>
  <cp:lastModifiedBy>Dan Jurafsky</cp:lastModifiedBy>
  <cp:revision>102</cp:revision>
  <cp:lastPrinted>2009-04-20T16:46:08Z</cp:lastPrinted>
  <dcterms:created xsi:type="dcterms:W3CDTF">2010-04-19T15:31:24Z</dcterms:created>
  <dcterms:modified xsi:type="dcterms:W3CDTF">2012-03-07T18:59:54Z</dcterms:modified>
</cp:coreProperties>
</file>